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7.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0.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25"/>
  </p:notesMasterIdLst>
  <p:sldIdLst>
    <p:sldId id="11089951" r:id="rId4"/>
    <p:sldId id="538" r:id="rId5"/>
    <p:sldId id="11089967" r:id="rId6"/>
    <p:sldId id="11090049" r:id="rId7"/>
    <p:sldId id="11090055" r:id="rId8"/>
    <p:sldId id="11090066" r:id="rId9"/>
    <p:sldId id="11090057" r:id="rId10"/>
    <p:sldId id="11090067" r:id="rId11"/>
    <p:sldId id="11090068" r:id="rId12"/>
    <p:sldId id="11090061" r:id="rId13"/>
    <p:sldId id="11090069" r:id="rId14"/>
    <p:sldId id="11090058" r:id="rId15"/>
    <p:sldId id="11090070" r:id="rId16"/>
    <p:sldId id="11090071" r:id="rId17"/>
    <p:sldId id="11090072" r:id="rId18"/>
    <p:sldId id="11090059" r:id="rId19"/>
    <p:sldId id="11090073" r:id="rId20"/>
    <p:sldId id="11090074" r:id="rId21"/>
    <p:sldId id="283" r:id="rId22"/>
    <p:sldId id="11089970" r:id="rId23"/>
    <p:sldId id="11089968" r:id="rId24"/>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93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10</a:t>
            </a:fld>
            <a:endParaRPr lang="zh-CN" altLang="en-US"/>
          </a:p>
        </p:txBody>
      </p:sp>
    </p:spTree>
    <p:extLst>
      <p:ext uri="{BB962C8B-B14F-4D97-AF65-F5344CB8AC3E}">
        <p14:creationId xmlns:p14="http://schemas.microsoft.com/office/powerpoint/2010/main" val="270412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11</a:t>
            </a:fld>
            <a:endParaRPr lang="zh-CN" altLang="en-US"/>
          </a:p>
        </p:txBody>
      </p:sp>
    </p:spTree>
    <p:extLst>
      <p:ext uri="{BB962C8B-B14F-4D97-AF65-F5344CB8AC3E}">
        <p14:creationId xmlns:p14="http://schemas.microsoft.com/office/powerpoint/2010/main" val="3134511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12</a:t>
            </a:fld>
            <a:endParaRPr lang="zh-CN" altLang="en-US"/>
          </a:p>
        </p:txBody>
      </p:sp>
    </p:spTree>
    <p:extLst>
      <p:ext uri="{BB962C8B-B14F-4D97-AF65-F5344CB8AC3E}">
        <p14:creationId xmlns:p14="http://schemas.microsoft.com/office/powerpoint/2010/main" val="149848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13</a:t>
            </a:fld>
            <a:endParaRPr lang="zh-CN" altLang="en-US"/>
          </a:p>
        </p:txBody>
      </p:sp>
    </p:spTree>
    <p:extLst>
      <p:ext uri="{BB962C8B-B14F-4D97-AF65-F5344CB8AC3E}">
        <p14:creationId xmlns:p14="http://schemas.microsoft.com/office/powerpoint/2010/main" val="2642176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14</a:t>
            </a:fld>
            <a:endParaRPr lang="zh-CN" altLang="en-US"/>
          </a:p>
        </p:txBody>
      </p:sp>
    </p:spTree>
    <p:extLst>
      <p:ext uri="{BB962C8B-B14F-4D97-AF65-F5344CB8AC3E}">
        <p14:creationId xmlns:p14="http://schemas.microsoft.com/office/powerpoint/2010/main" val="302114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15</a:t>
            </a:fld>
            <a:endParaRPr lang="zh-CN" altLang="en-US"/>
          </a:p>
        </p:txBody>
      </p:sp>
    </p:spTree>
    <p:extLst>
      <p:ext uri="{BB962C8B-B14F-4D97-AF65-F5344CB8AC3E}">
        <p14:creationId xmlns:p14="http://schemas.microsoft.com/office/powerpoint/2010/main" val="3104059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16</a:t>
            </a:fld>
            <a:endParaRPr lang="zh-CN" altLang="en-US"/>
          </a:p>
        </p:txBody>
      </p:sp>
    </p:spTree>
    <p:extLst>
      <p:ext uri="{BB962C8B-B14F-4D97-AF65-F5344CB8AC3E}">
        <p14:creationId xmlns:p14="http://schemas.microsoft.com/office/powerpoint/2010/main" val="40982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17</a:t>
            </a:fld>
            <a:endParaRPr lang="zh-CN" altLang="en-US"/>
          </a:p>
        </p:txBody>
      </p:sp>
    </p:spTree>
    <p:extLst>
      <p:ext uri="{BB962C8B-B14F-4D97-AF65-F5344CB8AC3E}">
        <p14:creationId xmlns:p14="http://schemas.microsoft.com/office/powerpoint/2010/main" val="95827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18</a:t>
            </a:fld>
            <a:endParaRPr lang="zh-CN" altLang="en-US"/>
          </a:p>
        </p:txBody>
      </p:sp>
    </p:spTree>
    <p:extLst>
      <p:ext uri="{BB962C8B-B14F-4D97-AF65-F5344CB8AC3E}">
        <p14:creationId xmlns:p14="http://schemas.microsoft.com/office/powerpoint/2010/main" val="2654170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idx="1"/>
          </p:nvPr>
        </p:nvSpPr>
        <p:spPr/>
        <p:txBody>
          <a:bodyPr>
            <a:normAutofit/>
          </a:bodyPr>
          <a:lstStyle/>
          <a:p>
            <a:r>
              <a:t>Generate By BIYOO ChatPPT.
HomePage：www.chat-ppt.com
AIGC 2024/4/27 11:48:05 [ID-0]
[AI生成内容仅供参考，请注意甄别准确性]</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20</a:t>
            </a:fld>
            <a:endParaRPr lang="zh-CN" altLang="en-US"/>
          </a:p>
        </p:txBody>
      </p:sp>
    </p:spTree>
    <p:extLst>
      <p:ext uri="{BB962C8B-B14F-4D97-AF65-F5344CB8AC3E}">
        <p14:creationId xmlns:p14="http://schemas.microsoft.com/office/powerpoint/2010/main" val="314313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21</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4</a:t>
            </a:fld>
            <a:endParaRPr lang="zh-CN" altLang="en-US"/>
          </a:p>
        </p:txBody>
      </p:sp>
    </p:spTree>
    <p:extLst>
      <p:ext uri="{BB962C8B-B14F-4D97-AF65-F5344CB8AC3E}">
        <p14:creationId xmlns:p14="http://schemas.microsoft.com/office/powerpoint/2010/main" val="137116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5</a:t>
            </a:fld>
            <a:endParaRPr lang="zh-CN" altLang="en-US" dirty="0"/>
          </a:p>
        </p:txBody>
      </p:sp>
    </p:spTree>
    <p:extLst>
      <p:ext uri="{BB962C8B-B14F-4D97-AF65-F5344CB8AC3E}">
        <p14:creationId xmlns:p14="http://schemas.microsoft.com/office/powerpoint/2010/main" val="288978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6</a:t>
            </a:fld>
            <a:endParaRPr lang="zh-CN" altLang="en-US"/>
          </a:p>
        </p:txBody>
      </p:sp>
    </p:spTree>
    <p:extLst>
      <p:ext uri="{BB962C8B-B14F-4D97-AF65-F5344CB8AC3E}">
        <p14:creationId xmlns:p14="http://schemas.microsoft.com/office/powerpoint/2010/main" val="323634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7</a:t>
            </a:fld>
            <a:endParaRPr lang="zh-CN" altLang="en-US"/>
          </a:p>
        </p:txBody>
      </p:sp>
    </p:spTree>
    <p:extLst>
      <p:ext uri="{BB962C8B-B14F-4D97-AF65-F5344CB8AC3E}">
        <p14:creationId xmlns:p14="http://schemas.microsoft.com/office/powerpoint/2010/main" val="73738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8</a:t>
            </a:fld>
            <a:endParaRPr lang="zh-CN" altLang="en-US"/>
          </a:p>
        </p:txBody>
      </p:sp>
    </p:spTree>
    <p:extLst>
      <p:ext uri="{BB962C8B-B14F-4D97-AF65-F5344CB8AC3E}">
        <p14:creationId xmlns:p14="http://schemas.microsoft.com/office/powerpoint/2010/main" val="396316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9</a:t>
            </a:fld>
            <a:endParaRPr lang="zh-CN" altLang="en-US"/>
          </a:p>
        </p:txBody>
      </p:sp>
    </p:spTree>
    <p:extLst>
      <p:ext uri="{BB962C8B-B14F-4D97-AF65-F5344CB8AC3E}">
        <p14:creationId xmlns:p14="http://schemas.microsoft.com/office/powerpoint/2010/main" val="4156363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8.png"/><Relationship Id="rId5" Type="http://schemas.openxmlformats.org/officeDocument/2006/relationships/tags" Target="../tags/tag92.xml"/><Relationship Id="rId10" Type="http://schemas.openxmlformats.org/officeDocument/2006/relationships/tags" Target="../tags/tag94.xml"/><Relationship Id="rId4" Type="http://schemas.openxmlformats.org/officeDocument/2006/relationships/tags" Target="../tags/tag9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97.xml"/><Relationship Id="rId7" Type="http://schemas.openxmlformats.org/officeDocument/2006/relationships/slideLayout" Target="../slideLayouts/slideLayout118.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0.png"/><Relationship Id="rId5" Type="http://schemas.openxmlformats.org/officeDocument/2006/relationships/tags" Target="../tags/tag99.xml"/><Relationship Id="rId10" Type="http://schemas.openxmlformats.org/officeDocument/2006/relationships/tags" Target="../tags/tag98.xml"/><Relationship Id="rId4" Type="http://schemas.openxmlformats.org/officeDocument/2006/relationships/tags" Target="../tags/tag98.xml"/><Relationship Id="rId9" Type="http://schemas.openxmlformats.org/officeDocument/2006/relationships/image" Target="../media/image7.jpg"/></Relationships>
</file>

<file path=ppt/slides/_rels/slide1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tags" Target="../tags/tag103.xml"/><Relationship Id="rId7" Type="http://schemas.openxmlformats.org/officeDocument/2006/relationships/notesSlide" Target="../notesSlides/notesSlide1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18.xml"/><Relationship Id="rId5" Type="http://schemas.openxmlformats.org/officeDocument/2006/relationships/tags" Target="../tags/tag105.xml"/><Relationship Id="rId10" Type="http://schemas.openxmlformats.org/officeDocument/2006/relationships/image" Target="../media/image12.png"/><Relationship Id="rId4" Type="http://schemas.openxmlformats.org/officeDocument/2006/relationships/tags" Target="../tags/tag104.xml"/><Relationship Id="rId9" Type="http://schemas.openxmlformats.org/officeDocument/2006/relationships/tags" Target="../tags/tag104.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08.xml"/><Relationship Id="rId7" Type="http://schemas.openxmlformats.org/officeDocument/2006/relationships/slideLayout" Target="../slideLayouts/slideLayout11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9.png"/><Relationship Id="rId4" Type="http://schemas.openxmlformats.org/officeDocument/2006/relationships/tags" Target="../tags/tag109.xml"/><Relationship Id="rId9" Type="http://schemas.openxmlformats.org/officeDocument/2006/relationships/tags" Target="../tags/tag11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14.xml"/><Relationship Id="rId7" Type="http://schemas.openxmlformats.org/officeDocument/2006/relationships/slideLayout" Target="../slideLayouts/slideLayout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image" Target="../media/image11.png"/><Relationship Id="rId4" Type="http://schemas.openxmlformats.org/officeDocument/2006/relationships/tags" Target="../tags/tag115.xml"/><Relationship Id="rId9" Type="http://schemas.openxmlformats.org/officeDocument/2006/relationships/tags" Target="../tags/tag117.xml"/></Relationships>
</file>

<file path=ppt/slides/_rels/slide16.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9.jp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16.xml"/><Relationship Id="rId5" Type="http://schemas.openxmlformats.org/officeDocument/2006/relationships/slideLayout" Target="../slideLayouts/slideLayout118.xml"/><Relationship Id="rId4" Type="http://schemas.openxmlformats.org/officeDocument/2006/relationships/tags" Target="../tags/tag121.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124.xml"/><Relationship Id="rId7" Type="http://schemas.openxmlformats.org/officeDocument/2006/relationships/notesSlide" Target="../notesSlides/notesSlide17.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118.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129.xml"/><Relationship Id="rId7" Type="http://schemas.openxmlformats.org/officeDocument/2006/relationships/notesSlide" Target="../notesSlides/notesSlide18.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118.xml"/><Relationship Id="rId5" Type="http://schemas.openxmlformats.org/officeDocument/2006/relationships/tags" Target="../tags/tag131.xml"/><Relationship Id="rId4" Type="http://schemas.openxmlformats.org/officeDocument/2006/relationships/tags" Target="../tags/tag130.xml"/></Relationships>
</file>

<file path=ppt/slides/_rels/slide19.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notesSlide" Target="../notesSlides/notesSlide19.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112.xml"/><Relationship Id="rId5" Type="http://schemas.openxmlformats.org/officeDocument/2006/relationships/tags" Target="../tags/tag136.xml"/><Relationship Id="rId4" Type="http://schemas.openxmlformats.org/officeDocument/2006/relationships/tags" Target="../tags/tag135.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slideLayout" Target="../slideLayouts/slideLayout112.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39.xml"/><Relationship Id="rId7" Type="http://schemas.openxmlformats.org/officeDocument/2006/relationships/slideLayout" Target="../slideLayouts/slideLayout112.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s>
</file>

<file path=ppt/slides/_rels/slide21.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notesSlide" Target="../notesSlides/notesSlide21.xml"/><Relationship Id="rId4"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47.xml"/><Relationship Id="rId7" Type="http://schemas.openxmlformats.org/officeDocument/2006/relationships/slideLayout" Target="../slideLayouts/slideLayout11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2.jpeg"/><Relationship Id="rId4" Type="http://schemas.openxmlformats.org/officeDocument/2006/relationships/tags" Target="../tags/tag54.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notesSlide" Target="../notesSlides/notesSlide5.xml"/><Relationship Id="rId4"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notesSlide" Target="../notesSlides/notesSlide6.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118.xml"/><Relationship Id="rId5" Type="http://schemas.openxmlformats.org/officeDocument/2006/relationships/tags" Target="../tags/tag65.xml"/><Relationship Id="rId4" Type="http://schemas.openxmlformats.org/officeDocument/2006/relationships/tags" Target="../tags/tag64.xml"/></Relationships>
</file>

<file path=ppt/slides/_rels/slide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68.xml"/><Relationship Id="rId7" Type="http://schemas.openxmlformats.org/officeDocument/2006/relationships/notesSlide" Target="../notesSlides/notesSlide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118.xml"/><Relationship Id="rId5" Type="http://schemas.openxmlformats.org/officeDocument/2006/relationships/tags" Target="../tags/tag70.xml"/><Relationship Id="rId10" Type="http://schemas.openxmlformats.org/officeDocument/2006/relationships/image" Target="../media/image4.png"/><Relationship Id="rId4" Type="http://schemas.openxmlformats.org/officeDocument/2006/relationships/tags" Target="../tags/tag69.xml"/><Relationship Id="rId9" Type="http://schemas.openxmlformats.org/officeDocument/2006/relationships/tags" Target="../tags/tag69.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ags" Target="../tags/tag73.xml"/><Relationship Id="rId7" Type="http://schemas.openxmlformats.org/officeDocument/2006/relationships/notesSlide" Target="../notesSlides/notesSlide8.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18.xml"/><Relationship Id="rId5" Type="http://schemas.openxmlformats.org/officeDocument/2006/relationships/tags" Target="../tags/tag75.xml"/><Relationship Id="rId10" Type="http://schemas.openxmlformats.org/officeDocument/2006/relationships/image" Target="../media/image6.png"/><Relationship Id="rId4" Type="http://schemas.openxmlformats.org/officeDocument/2006/relationships/tags" Target="../tags/tag74.xml"/><Relationship Id="rId9" Type="http://schemas.openxmlformats.org/officeDocument/2006/relationships/tags" Target="../tags/tag74.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78.xml"/><Relationship Id="rId7" Type="http://schemas.openxmlformats.org/officeDocument/2006/relationships/notesSlide" Target="../notesSlides/notesSlide9.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118.xml"/><Relationship Id="rId5" Type="http://schemas.openxmlformats.org/officeDocument/2006/relationships/tags" Target="../tags/tag80.xml"/><Relationship Id="rId4" Type="http://schemas.openxmlformats.org/officeDocument/2006/relationships/tags" Target="../tags/tag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959098" y="253218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第四章  搜索求解策略</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1146383"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启发式策略</a:t>
            </a:r>
          </a:p>
        </p:txBody>
      </p:sp>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1058052" y="1729640"/>
            <a:ext cx="3771124" cy="3080485"/>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启发式策略就是利用与问题有关的启发信息进行搜索。</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启发式策略也是极易出错的。在解决问题的过程中，启发仅仅是对下一步将要采取的措施的一个猜想，它常常根据经验和直觉来判断。由于启发式搜索只利用特定问题的有限的信息，要想准确地预测下一步在状态空间中采取的具体的搜索行为是很难办到的。</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标题">
            <a:extLst>
              <a:ext uri="{FF2B5EF4-FFF2-40B4-BE49-F238E27FC236}">
                <a16:creationId xmlns:a16="http://schemas.microsoft.com/office/drawing/2014/main" id="{CB665DDF-8812-717E-3E5B-A73BA852EE92}"/>
              </a:ext>
            </a:extLst>
          </p:cNvPr>
          <p:cNvSpPr txBox="1"/>
          <p:nvPr>
            <p:custDataLst>
              <p:tags r:id="rId6"/>
            </p:custDataLst>
          </p:nvPr>
        </p:nvSpPr>
        <p:spPr>
          <a:xfrm>
            <a:off x="5814056" y="1117679"/>
            <a:ext cx="5101150" cy="727521"/>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dirty="0">
                <a:latin typeface="思源黑体 CN" panose="020B0500000000000000" pitchFamily="34" charset="-122"/>
                <a:ea typeface="思源黑体 CN" panose="020B0500000000000000" pitchFamily="34" charset="-122"/>
                <a:sym typeface="思源黑体 CN" panose="020B0500000000000000" pitchFamily="34" charset="-122"/>
              </a:rPr>
              <a:t>问题求解系统可在两种基本情况下运用启发式策略</a:t>
            </a:r>
            <a:endPar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0" name="内容">
            <a:extLst>
              <a:ext uri="{FF2B5EF4-FFF2-40B4-BE49-F238E27FC236}">
                <a16:creationId xmlns:a16="http://schemas.microsoft.com/office/drawing/2014/main" id="{F99C7E69-84FB-3994-9F07-8F669C224861}"/>
              </a:ext>
            </a:extLst>
          </p:cNvPr>
          <p:cNvSpPr txBox="1"/>
          <p:nvPr>
            <p:custDataLst>
              <p:tags r:id="rId7"/>
            </p:custDataLst>
          </p:nvPr>
        </p:nvSpPr>
        <p:spPr>
          <a:xfrm>
            <a:off x="5725725" y="1729640"/>
            <a:ext cx="6294826" cy="544588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）由于一个问题在问题陈述和数据获取方面固有的模糊性，可能没有一个确定的解，这就要求系统能运用启发式策略做出最有可能的解释。</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虽然一个问题可能有确定解，但是其状态空间特别大，搜索中生成扩展的状态数会随着搜索深度的加大呈指数级增长。穷尽式搜索策略（如宽度优先搜索或深度优先搜索）在给定的较实际的时间和空间复杂度内很可能得不到最终的解，而启发式策略通过引导搜索向最有希望的方向进行来降低搜索复杂度。</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98102727"/>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1146383"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rPr>
              <a:t>启发信息</a:t>
            </a:r>
          </a:p>
        </p:txBody>
      </p:sp>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1058052" y="1729640"/>
            <a:ext cx="3771124" cy="3080485"/>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400" dirty="0"/>
              <a:t>启发信息是对每个状态的估计，表示从当前状态到目标状态的预期成本或距离。这 种估计帮助搜索算法优先考虑那些看起来更接近目标的路径。启发式搜索使用启发信息 （或启发函数）来指导搜索过程，以更有效地达到目标状态。启发式实际上是一种大拇指 准则（</a:t>
            </a:r>
            <a:r>
              <a:rPr lang="en-US" altLang="zh-CN" sz="1400" dirty="0"/>
              <a:t>thumb rule</a:t>
            </a:r>
            <a:r>
              <a:rPr lang="zh-CN" altLang="en-US" sz="1400" dirty="0"/>
              <a:t>）：在大多数情况下是成功的，但不能保证一定成功。</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9" name="标题">
            <a:extLst>
              <a:ext uri="{FF2B5EF4-FFF2-40B4-BE49-F238E27FC236}">
                <a16:creationId xmlns:a16="http://schemas.microsoft.com/office/drawing/2014/main" id="{CB665DDF-8812-717E-3E5B-A73BA852EE92}"/>
              </a:ext>
            </a:extLst>
          </p:cNvPr>
          <p:cNvSpPr txBox="1"/>
          <p:nvPr>
            <p:custDataLst>
              <p:tags r:id="rId6"/>
            </p:custDataLst>
          </p:nvPr>
        </p:nvSpPr>
        <p:spPr>
          <a:xfrm>
            <a:off x="5814056" y="1117679"/>
            <a:ext cx="5101150" cy="727521"/>
          </a:xfrm>
          <a:prstGeom prst="rect">
            <a:avLst/>
          </a:prstGeom>
          <a:noFill/>
          <a:ln>
            <a:noFill/>
          </a:ln>
        </p:spPr>
        <p:txBody>
          <a:bodyPr spcFirstLastPara="1" wrap="square" lIns="60950" tIns="30466" rIns="60950" bIns="30466" anchor="t" anchorCtr="0">
            <a:noAutofit/>
          </a:bodyPr>
          <a:lstStyle/>
          <a:p>
            <a:pPr defTabSz="228600">
              <a:buClrTx/>
              <a:defRPr/>
            </a:pPr>
            <a:r>
              <a:rPr lang="zh-CN" altLang="en-US" sz="1600" b="1" dirty="0">
                <a:latin typeface="思源黑体 CN" panose="020B0500000000000000" pitchFamily="34" charset="-122"/>
                <a:ea typeface="思源黑体 CN" panose="020B0500000000000000" pitchFamily="34" charset="-122"/>
                <a:sym typeface="思源黑体 CN" panose="020B0500000000000000" pitchFamily="34" charset="-122"/>
              </a:rPr>
              <a:t>估价函数</a:t>
            </a:r>
            <a:endPar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10" name="内容">
                <a:extLst>
                  <a:ext uri="{FF2B5EF4-FFF2-40B4-BE49-F238E27FC236}">
                    <a16:creationId xmlns:a16="http://schemas.microsoft.com/office/drawing/2014/main" id="{F99C7E69-84FB-3994-9F07-8F669C224861}"/>
                  </a:ext>
                </a:extLst>
              </p:cNvPr>
              <p:cNvSpPr txBox="1"/>
              <p:nvPr>
                <p:custDataLst>
                  <p:tags r:id="rId7"/>
                </p:custDataLst>
              </p:nvPr>
            </p:nvSpPr>
            <p:spPr>
              <a:xfrm>
                <a:off x="5725725" y="1729640"/>
                <a:ext cx="6294826" cy="5445887"/>
              </a:xfrm>
              <a:prstGeom prst="rect">
                <a:avLst/>
              </a:prstGeom>
              <a:noFill/>
              <a:ln>
                <a:noFill/>
              </a:ln>
            </p:spPr>
            <p:txBody>
              <a:bodyPr spcFirstLastPara="1" wrap="square" lIns="60950" tIns="30466" rIns="60950" bIns="30466" anchor="t" anchorCtr="0">
                <a:normAutofit/>
              </a:bodyPr>
              <a:lstStyle/>
              <a:p>
                <a:pPr indent="266700" algn="just">
                  <a:lnSpc>
                    <a:spcPct val="150000"/>
                  </a:lnSpc>
                </a:pP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用来评估结点重要性的函数称为评估函数</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600" kern="100" dirty="0">
                    <a:effectLst/>
                    <a:latin typeface="Calibri" panose="020F0502020204030204" pitchFamily="34" charset="0"/>
                    <a:ea typeface="宋体" panose="02010600030101010101" pitchFamily="2" charset="-122"/>
                    <a:cs typeface="宋体" panose="02010600030101010101" pitchFamily="2" charset="-122"/>
                  </a:rPr>
                  <a:t>评</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估函数</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对从初始结点</a:t>
                </a:r>
                <a14:m>
                  <m:oMath xmlns:m="http://schemas.openxmlformats.org/officeDocument/2006/math">
                    <m:sSub>
                      <m:sSubPr>
                        <m:ctrlPr>
                          <a:rPr lang="zh-CN" altLang="zh-CN" sz="1600" i="1" kern="100" baseline="-250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baseline="-250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出发， 经过结点</a:t>
                </a:r>
                <a:r>
                  <a:rPr lang="en-US" altLang="zh-CN" sz="1600" i="1" kern="100" dirty="0">
                    <a:effectLst/>
                    <a:latin typeface="Calibri" panose="020F0502020204030204" pitchFamily="34" charset="0"/>
                    <a:ea typeface="宋体" panose="02010600030101010101" pitchFamily="2" charset="-122"/>
                    <a:cs typeface="Times New Roman" panose="02020603050405020304" pitchFamily="18" charset="0"/>
                  </a:rPr>
                  <a:t>n</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到达目标结点</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baseline="-25000">
                            <a:effectLst/>
                            <a:latin typeface="Cambria Math" panose="02040503050406030204" pitchFamily="18" charset="0"/>
                            <a:ea typeface="宋体" panose="02010600030101010101" pitchFamily="2" charset="-122"/>
                            <a:cs typeface="Times New Roman" panose="02020603050405020304" pitchFamily="18" charset="0"/>
                          </a:rPr>
                          <m:t>𝑔</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的路径代价进行估计</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600" kern="100" dirty="0">
                    <a:effectLst/>
                    <a:latin typeface="Calibri" panose="020F0502020204030204" pitchFamily="34" charset="0"/>
                    <a:ea typeface="宋体" panose="02010600030101010101" pitchFamily="2" charset="-122"/>
                    <a:cs typeface="宋体" panose="02010600030101010101" pitchFamily="2" charset="-122"/>
                  </a:rPr>
                  <a:t>其一般形式为</a:t>
                </a:r>
                <a:endParaRPr lang="en-US" altLang="zh-CN" sz="1600" kern="100" dirty="0">
                  <a:effectLst/>
                  <a:latin typeface="Calibri" panose="020F0502020204030204" pitchFamily="34" charset="0"/>
                  <a:ea typeface="宋体" panose="02010600030101010101" pitchFamily="2" charset="-122"/>
                  <a:cs typeface="宋体" panose="02010600030101010101" pitchFamily="2" charset="-122"/>
                </a:endParaRPr>
              </a:p>
              <a:p>
                <a:pPr indent="266700" algn="just">
                  <a:lnSpc>
                    <a:spcPct val="150000"/>
                  </a:lnSpc>
                </a:pPr>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𝑔</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pP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其中，</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𝑔</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表示从初始结点</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到结点</a:t>
                </a:r>
                <a:r>
                  <a:rPr lang="en-US" altLang="zh-CN" sz="1600" i="1" kern="100" dirty="0">
                    <a:effectLst/>
                    <a:latin typeface="Calibri" panose="020F0502020204030204" pitchFamily="34" charset="0"/>
                    <a:ea typeface="宋体" panose="02010600030101010101" pitchFamily="2" charset="-122"/>
                    <a:cs typeface="Times New Roman" panose="02020603050405020304" pitchFamily="18" charset="0"/>
                  </a:rPr>
                  <a:t>n</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的已获知的最小代价；</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表示从</a:t>
                </a:r>
                <a:r>
                  <a:rPr lang="en-US" altLang="zh-CN" sz="1600" i="1" kern="100" dirty="0">
                    <a:effectLst/>
                    <a:latin typeface="Calibri" panose="020F0502020204030204" pitchFamily="34" charset="0"/>
                    <a:ea typeface="宋体" panose="02010600030101010101" pitchFamily="2" charset="-122"/>
                    <a:cs typeface="Times New Roman" panose="02020603050405020304" pitchFamily="18" charset="0"/>
                  </a:rPr>
                  <a:t>n</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到目标结点</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𝑔</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的最优路径代价的估计值，它体现了问题的启发式信息</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600" kern="100" dirty="0">
                    <a:effectLst/>
                    <a:latin typeface="Calibri" panose="020F0502020204030204" pitchFamily="34" charset="0"/>
                    <a:ea typeface="宋体" panose="02010600030101010101" pitchFamily="2" charset="-122"/>
                    <a:cs typeface="宋体" panose="02010600030101010101" pitchFamily="2" charset="-122"/>
                  </a:rPr>
                  <a:t>所以</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被称为启发式函数</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𝑔</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的定义都要根据当前处理的问题的特性而定，</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的定义更需要算法设计者的创造力</a:t>
                </a:r>
                <a:r>
                  <a:rPr lang="zh-CN" altLang="zh-CN" sz="1600" kern="100" dirty="0">
                    <a:effectLst/>
                    <a:latin typeface="Calibri" panose="020F0502020204030204" pitchFamily="34" charset="0"/>
                    <a:ea typeface="微软雅黑" panose="020B0503020204020204" pitchFamily="34" charset="-122"/>
                    <a:cs typeface="微软雅黑" panose="020B0503020204020204" pitchFamily="34" charset="-122"/>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0" name="内容">
                <a:extLst>
                  <a:ext uri="{FF2B5EF4-FFF2-40B4-BE49-F238E27FC236}">
                    <a16:creationId xmlns:a16="http://schemas.microsoft.com/office/drawing/2014/main" id="{F99C7E69-84FB-3994-9F07-8F669C224861}"/>
                  </a:ext>
                </a:extLst>
              </p:cNvPr>
              <p:cNvSpPr txBox="1">
                <a:spLocks noRot="1" noChangeAspect="1" noMove="1" noResize="1" noEditPoints="1" noAdjustHandles="1" noChangeArrowheads="1" noChangeShapeType="1" noTextEdit="1"/>
              </p:cNvSpPr>
              <p:nvPr>
                <p:custDataLst>
                  <p:tags r:id="rId10"/>
                </p:custDataLst>
              </p:nvPr>
            </p:nvSpPr>
            <p:spPr>
              <a:xfrm>
                <a:off x="5725725" y="1729640"/>
                <a:ext cx="6294826" cy="5445887"/>
              </a:xfrm>
              <a:prstGeom prst="rect">
                <a:avLst/>
              </a:prstGeom>
              <a:blipFill>
                <a:blip r:embed="rId11"/>
                <a:stretch>
                  <a:fillRect l="-968" r="-106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8139251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en-US" altLang="zh-CN"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A </a:t>
            </a: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搜索算法</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技术背景">
            <a:extLst>
              <a:ext uri="{FF2B5EF4-FFF2-40B4-BE49-F238E27FC236}">
                <a16:creationId xmlns:a16="http://schemas.microsoft.com/office/drawing/2014/main" id="{BF7F2608-5FB3-72A9-DE3F-4BADE53957C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2782" y="1563706"/>
            <a:ext cx="4334931" cy="2889248"/>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5999" y="1397121"/>
                <a:ext cx="5541433" cy="4736979"/>
              </a:xfrm>
              <a:prstGeom prst="rect">
                <a:avLst/>
              </a:prstGeom>
              <a:noFill/>
              <a:ln>
                <a:noFill/>
              </a:ln>
            </p:spPr>
            <p:txBody>
              <a:bodyPr spcFirstLastPara="1" wrap="square" lIns="60950" tIns="30466" rIns="60950" bIns="30466" anchor="t" anchorCtr="0">
                <a:normAutofit/>
              </a:bodyPr>
              <a:lstStyle/>
              <a:p>
                <a:pPr indent="266700" algn="l">
                  <a:lnSpc>
                    <a:spcPct val="150000"/>
                  </a:lnSpc>
                </a:pP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搜索</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算法是基于估价函数的一种加权启发式图搜索算法</a:t>
                </a:r>
                <a:r>
                  <a:rPr lang="zh-CN" altLang="zh-CN" kern="100" dirty="0">
                    <a:effectLst/>
                    <a:latin typeface="Calibri" panose="020F0502020204030204" pitchFamily="34" charset="0"/>
                    <a:ea typeface="微软雅黑" panose="020B0503020204020204" pitchFamily="34" charset="-122"/>
                    <a:cs typeface="微软雅黑" panose="020B0503020204020204" pitchFamily="34" charset="-122"/>
                  </a:rPr>
                  <a:t>。</a:t>
                </a:r>
                <a:r>
                  <a:rPr lang="en-US" altLang="zh-CN" kern="100" dirty="0">
                    <a:effectLst/>
                    <a:latin typeface="宋体" panose="02010600030101010101" pitchFamily="2" charset="-122"/>
                    <a:ea typeface="宋体" panose="02010600030101010101" pitchFamily="2" charset="-122"/>
                    <a:cs typeface="Times New Roman" panose="02020603050405020304" pitchFamily="18" charset="0"/>
                  </a:rPr>
                  <a:t>A</a:t>
                </a:r>
                <a:r>
                  <a:rPr lang="zh-CN" altLang="en-US" kern="100" dirty="0">
                    <a:effectLst/>
                    <a:latin typeface="宋体" panose="02010600030101010101" pitchFamily="2" charset="-122"/>
                    <a:ea typeface="宋体" panose="02010600030101010101" pitchFamily="2" charset="-122"/>
                    <a:cs typeface="Times New Roman" panose="02020603050405020304" pitchFamily="18" charset="0"/>
                  </a:rPr>
                  <a:t>搜索</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算法是设计一个与问题有关的估价函数</a:t>
                </a:r>
                <a:endParaRPr lang="en-US" altLang="zh-CN" i="1" kern="100" dirty="0">
                  <a:effectLst/>
                  <a:latin typeface="Cambria Math" panose="02040503050406030204" pitchFamily="18" charset="0"/>
                  <a:ea typeface="宋体" panose="02010600030101010101" pitchFamily="2" charset="-122"/>
                  <a:cs typeface="Times New Roman" panose="02020603050405020304" pitchFamily="18" charset="0"/>
                </a:endParaRPr>
              </a:p>
              <a:p>
                <a:pPr indent="266700" algn="l">
                  <a:lnSpc>
                    <a:spcPct val="150000"/>
                  </a:lnSpc>
                </a:pPr>
                <a14:m>
                  <m:oMathPara xmlns:m="http://schemas.openxmlformats.org/officeDocument/2006/math">
                    <m:oMathParaPr>
                      <m:jc m:val="centerGroup"/>
                    </m:oMathParaPr>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𝑓</m:t>
                      </m:r>
                      <m:d>
                        <m:dPr>
                          <m:begChr m:val="（"/>
                          <m:endChr m:val="）"/>
                          <m:ctrlP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𝑔</m:t>
                      </m:r>
                      <m:d>
                        <m:dPr>
                          <m:begChr m:val="（"/>
                          <m:endChr m:val="）"/>
                          <m:ctrlP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e>
                      </m: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h</m:t>
                      </m:r>
                      <m:d>
                        <m:dPr>
                          <m:begChr m:val="（"/>
                          <m:endChr m:val="）"/>
                          <m:ctrlP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e>
                      </m:d>
                    </m:oMath>
                  </m:oMathPara>
                </a14:m>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lnSpc>
                    <a:spcPct val="150000"/>
                  </a:lnSpc>
                </a:pP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然后以</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𝑓</m:t>
                    </m:r>
                    <m: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值的大小来排列待扩展状态的次序，每次选择</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𝑓</m:t>
                    </m:r>
                    <m: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值最小的状态进行扩展</a:t>
                </a:r>
                <a:r>
                  <a:rPr lang="zh-CN" altLang="zh-CN"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kern="100" dirty="0">
                    <a:effectLst/>
                    <a:ea typeface="宋体" panose="02010600030101010101" pitchFamily="2" charset="-122"/>
                    <a:cs typeface="Times New Roman" panose="02020603050405020304" pitchFamily="18" charset="0"/>
                  </a:rPr>
                  <a:t>启发信息给得越多，即估价函数值越大，则</a:t>
                </a:r>
                <a:r>
                  <a:rPr lang="en-US" altLang="zh-CN" kern="100" dirty="0">
                    <a:effectLst/>
                    <a:ea typeface="宋体" panose="02010600030101010101" pitchFamily="2" charset="-122"/>
                    <a:cs typeface="Times New Roman" panose="02020603050405020304" pitchFamily="18" charset="0"/>
                  </a:rPr>
                  <a:t>A</a:t>
                </a:r>
                <a:r>
                  <a:rPr lang="zh-CN" altLang="en-US" kern="100" dirty="0">
                    <a:effectLst/>
                    <a:ea typeface="宋体" panose="02010600030101010101" pitchFamily="2" charset="-122"/>
                    <a:cs typeface="Times New Roman" panose="02020603050405020304" pitchFamily="18" charset="0"/>
                  </a:rPr>
                  <a:t>搜索</a:t>
                </a:r>
                <a:r>
                  <a:rPr lang="zh-CN" altLang="zh-CN" kern="100" dirty="0">
                    <a:effectLst/>
                    <a:ea typeface="宋体" panose="02010600030101010101" pitchFamily="2" charset="-122"/>
                    <a:cs typeface="Times New Roman" panose="02020603050405020304" pitchFamily="18" charset="0"/>
                  </a:rPr>
                  <a:t>算法要搜索处理的状态数就越少，其效率就越高</a:t>
                </a:r>
                <a:r>
                  <a:rPr lang="zh-CN" altLang="zh-CN" kern="100" dirty="0">
                    <a:effectLst/>
                    <a:ea typeface="微软雅黑" panose="020B0503020204020204" pitchFamily="34" charset="-122"/>
                    <a:cs typeface="微软雅黑" panose="020B0503020204020204" pitchFamily="34" charset="-122"/>
                  </a:rPr>
                  <a:t>。</a:t>
                </a:r>
                <a:r>
                  <a:rPr lang="zh-CN" altLang="zh-CN" kern="100" dirty="0">
                    <a:effectLst/>
                    <a:ea typeface="宋体" panose="02010600030101010101" pitchFamily="2" charset="-122"/>
                    <a:cs typeface="宋体" panose="02010600030101010101" pitchFamily="2" charset="-122"/>
                  </a:rPr>
                  <a:t>但也不是估价函数值越大越好</a:t>
                </a:r>
                <a:r>
                  <a:rPr lang="zh-CN" altLang="zh-CN" kern="100" dirty="0">
                    <a:effectLst/>
                    <a:ea typeface="宋体" panose="02010600030101010101" pitchFamily="2" charset="-122"/>
                    <a:cs typeface="Times New Roman" panose="02020603050405020304" pitchFamily="18" charset="0"/>
                  </a:rPr>
                  <a:t>，这是因为，即使估价函数值很大，</a:t>
                </a:r>
                <a:r>
                  <a:rPr lang="en-US" altLang="zh-CN" kern="100" dirty="0">
                    <a:effectLst/>
                    <a:ea typeface="宋体" panose="02010600030101010101" pitchFamily="2" charset="-122"/>
                    <a:cs typeface="Times New Roman" panose="02020603050405020304" pitchFamily="18" charset="0"/>
                  </a:rPr>
                  <a:t>A</a:t>
                </a:r>
                <a:r>
                  <a:rPr lang="zh-CN" altLang="en-US" kern="100" dirty="0">
                    <a:effectLst/>
                    <a:ea typeface="宋体" panose="02010600030101010101" pitchFamily="2" charset="-122"/>
                    <a:cs typeface="Times New Roman" panose="02020603050405020304" pitchFamily="18" charset="0"/>
                  </a:rPr>
                  <a:t>搜索</a:t>
                </a:r>
                <a:r>
                  <a:rPr lang="zh-CN" altLang="zh-CN" kern="100" dirty="0">
                    <a:effectLst/>
                    <a:ea typeface="宋体" panose="02010600030101010101" pitchFamily="2" charset="-122"/>
                    <a:cs typeface="Times New Roman" panose="02020603050405020304" pitchFamily="18" charset="0"/>
                  </a:rPr>
                  <a:t>算法也不一定能搜索到最优解</a:t>
                </a:r>
                <a:r>
                  <a:rPr lang="zh-CN" altLang="zh-CN" kern="100" dirty="0">
                    <a:effectLst/>
                    <a:ea typeface="微软雅黑" panose="020B0503020204020204" pitchFamily="34" charset="-122"/>
                    <a:cs typeface="微软雅黑" panose="020B0503020204020204" pitchFamily="34" charset="-122"/>
                  </a:rPr>
                  <a:t>。</a:t>
                </a:r>
                <a:endParaRPr lang="en-US"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10"/>
                </p:custDataLst>
              </p:nvPr>
            </p:nvSpPr>
            <p:spPr>
              <a:xfrm>
                <a:off x="6095999" y="1397121"/>
                <a:ext cx="5541433" cy="4736979"/>
              </a:xfrm>
              <a:prstGeom prst="rect">
                <a:avLst/>
              </a:prstGeom>
              <a:blipFill>
                <a:blip r:embed="rId11"/>
                <a:stretch>
                  <a:fillRect l="-1540" r="-1430"/>
                </a:stretch>
              </a:blipFill>
              <a:ln>
                <a:noFill/>
              </a:ln>
            </p:spPr>
            <p:txBody>
              <a:bodyPr/>
              <a:lstStyle/>
              <a:p>
                <a:r>
                  <a:rPr lang="zh-CN" altLang="en-US">
                    <a:noFill/>
                  </a:rPr>
                  <a:t> </a:t>
                </a:r>
              </a:p>
            </p:txBody>
          </p:sp>
        </mc:Fallback>
      </mc:AlternateContent>
      <p:sp>
        <p:nvSpPr>
          <p:cNvPr id="11" name="Text1">
            <a:extLst>
              <a:ext uri="{FF2B5EF4-FFF2-40B4-BE49-F238E27FC236}">
                <a16:creationId xmlns:a16="http://schemas.microsoft.com/office/drawing/2014/main" id="{4B7B4792-AF5E-5E65-CD8F-4E6DD4C9014C}"/>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2" name="标题">
            <a:extLst>
              <a:ext uri="{FF2B5EF4-FFF2-40B4-BE49-F238E27FC236}">
                <a16:creationId xmlns:a16="http://schemas.microsoft.com/office/drawing/2014/main" id="{BDF26B9E-980D-EF25-F99C-998A417B47D8}"/>
              </a:ext>
            </a:extLst>
          </p:cNvPr>
          <p:cNvSpPr txBox="1"/>
          <p:nvPr>
            <p:custDataLst>
              <p:tags r:id="rId6"/>
            </p:custDataLst>
          </p:nvPr>
        </p:nvSpPr>
        <p:spPr>
          <a:xfrm>
            <a:off x="7186734" y="5460879"/>
            <a:ext cx="4942611" cy="1003974"/>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如何能够保证搜索到最优解呢？</a:t>
            </a:r>
            <a:endParaRPr lang="en-US" altLang="zh-CN"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a:p>
            <a:pPr defTabSz="228600">
              <a:buClrTx/>
              <a:defRPr/>
            </a:pPr>
            <a:endParaRPr lang="en-US" altLang="zh-CN"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a:p>
            <a:pPr defTabSz="228600">
              <a:buClrTx/>
              <a:defRPr/>
            </a:pPr>
            <a:r>
              <a:rPr lang="zh-CN" altLang="en-US"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这就需要</a:t>
            </a:r>
            <a:r>
              <a:rPr lang="en-US" altLang="zh-CN"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A*</a:t>
            </a:r>
            <a:r>
              <a:rPr lang="zh-CN" altLang="en-US"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搜索算法</a:t>
            </a:r>
          </a:p>
        </p:txBody>
      </p:sp>
    </p:spTree>
    <p:extLst>
      <p:ext uri="{BB962C8B-B14F-4D97-AF65-F5344CB8AC3E}">
        <p14:creationId xmlns:p14="http://schemas.microsoft.com/office/powerpoint/2010/main" val="242535144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95999" y="865044"/>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en-US" altLang="zh-CN"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A*</a:t>
            </a: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搜索算法</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与股票市场图表重叠的办公楼">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5822"/>
            <a:ext cx="4334931" cy="2885015"/>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5999" y="1397121"/>
                <a:ext cx="5541433" cy="4736979"/>
              </a:xfrm>
              <a:prstGeom prst="rect">
                <a:avLst/>
              </a:prstGeom>
              <a:noFill/>
              <a:ln>
                <a:noFill/>
              </a:ln>
            </p:spPr>
            <p:txBody>
              <a:bodyPr spcFirstLastPara="1" wrap="square" lIns="60950" tIns="30466" rIns="60950" bIns="30466" anchor="t" anchorCtr="0">
                <a:normAutofit fontScale="92500"/>
              </a:bodyPr>
              <a:lstStyle/>
              <a:p>
                <a:pPr indent="266700" algn="just">
                  <a:lnSpc>
                    <a:spcPct val="150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搜索算法是由著名的人工智能学者</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尼尔森</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提出的，它是目前最有影响的启发式图搜索算法，也称为</a:t>
                </a:r>
                <a:r>
                  <a:rPr lang="zh-CN"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最佳</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图搜索算法</a:t>
                </a:r>
                <a:r>
                  <a:rPr lang="zh-CN" altLang="zh-CN" sz="1600" kern="100" dirty="0">
                    <a:effectLst/>
                    <a:latin typeface="Times New Roman" panose="02020603050405020304" pitchFamily="18" charset="0"/>
                    <a:ea typeface="微软雅黑" panose="020B0503020204020204" pitchFamily="34" charset="-122"/>
                    <a:cs typeface="微软雅黑" panose="020B0503020204020204" pitchFamily="34" charset="-122"/>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定义</a:t>
                </a:r>
                <a14:m>
                  <m:oMath xmlns:m="http://schemas.openxmlformats.org/officeDocument/2006/math">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为状态</a:t>
                </a:r>
                <a:r>
                  <a:rPr lang="en-US" altLang="zh-CN" sz="1600" i="1"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到目的状态的最优路径的代价，则当</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搜索算法的启发函数</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不大于 等于</a:t>
                </a:r>
                <a14:m>
                  <m:oMath xmlns:m="http://schemas.openxmlformats.org/officeDocument/2006/math">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，即满足</a:t>
                </a:r>
              </a:p>
              <a:p>
                <a:pPr indent="266700" algn="just">
                  <a:lnSpc>
                    <a:spcPct val="150000"/>
                  </a:lnSpc>
                  <a:tabLst>
                    <a:tab pos="2590800" algn="ctr"/>
                    <a:tab pos="5181600" algn="r"/>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h</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，对所有结点</a:t>
                </a:r>
                <a:r>
                  <a:rPr lang="en-US" altLang="zh-CN" sz="1600" i="1"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p>
              <a:p>
                <a:pPr indent="266700" algn="just">
                  <a:lnSpc>
                    <a:spcPct val="150000"/>
                  </a:lnSpc>
                  <a:tabLst>
                    <a:tab pos="2590800" algn="ctr"/>
                    <a:tab pos="5181600" algn="r"/>
                  </a:tabLst>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时，称</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之</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a:t>
                </a:r>
                <a:r>
                  <a:rPr lang="zh-CN" altLang="zh-CN" sz="1600" kern="100" dirty="0">
                    <a:effectLst/>
                    <a:latin typeface="Times New Roman" panose="02020603050405020304" pitchFamily="18" charset="0"/>
                    <a:ea typeface="微软雅黑" panose="020B0503020204020204" pitchFamily="34" charset="-122"/>
                    <a:cs typeface="微软雅黑" panose="020B0503020204020204" pitchFamily="34" charset="-122"/>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如果某一问题有解，那么利用</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搜索算法对该问题进行搜索则一定能搜索到解，并且一定能搜索到最优的解</a:t>
                </a:r>
                <a:r>
                  <a:rPr lang="zh-CN" altLang="zh-CN" sz="1600" kern="100" dirty="0">
                    <a:effectLst/>
                    <a:latin typeface="Times New Roman" panose="02020603050405020304" pitchFamily="18" charset="0"/>
                    <a:ea typeface="微软雅黑" panose="020B0503020204020204" pitchFamily="34" charset="-122"/>
                    <a:cs typeface="微软雅黑" panose="020B0503020204020204" pitchFamily="34" charset="-122"/>
                  </a:rPr>
                  <a:t>。</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因此</a:t>
                </a:r>
                <a:r>
                  <a:rPr lang="zh-CN" altLang="en-US" sz="1600" kern="1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搜索算法比</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搜索算法好</a:t>
                </a:r>
                <a:r>
                  <a:rPr lang="zh-CN" altLang="zh-CN" sz="1600" kern="100" dirty="0">
                    <a:effectLst/>
                    <a:latin typeface="Times New Roman" panose="02020603050405020304" pitchFamily="18" charset="0"/>
                    <a:ea typeface="微软雅黑" panose="020B0503020204020204" pitchFamily="34" charset="-122"/>
                    <a:cs typeface="微软雅黑" panose="020B0503020204020204" pitchFamily="34" charset="-122"/>
                  </a:rPr>
                  <a:t>。</a:t>
                </a:r>
                <a:r>
                  <a:rPr lang="zh-CN" altLang="zh-CN" sz="1600" kern="100" dirty="0">
                    <a:effectLst/>
                    <a:latin typeface="Times New Roman" panose="02020603050405020304" pitchFamily="18" charset="0"/>
                    <a:ea typeface="宋体" panose="02010600030101010101" pitchFamily="2" charset="-122"/>
                    <a:cs typeface="宋体" panose="02010600030101010101" pitchFamily="2" charset="-122"/>
                  </a:rPr>
                  <a:t>它不仅能得到目标解</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，并且还一定能找到最优解（只要问题有解）</a:t>
                </a:r>
                <a:r>
                  <a:rPr lang="zh-CN" altLang="zh-CN" sz="1600" kern="100" dirty="0">
                    <a:effectLst/>
                    <a:latin typeface="Times New Roman" panose="02020603050405020304" pitchFamily="18" charset="0"/>
                    <a:ea typeface="微软雅黑" panose="020B0503020204020204" pitchFamily="34" charset="-122"/>
                    <a:cs typeface="微软雅黑" panose="020B0503020204020204" pitchFamily="34" charset="-122"/>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6095999" y="1397121"/>
                <a:ext cx="5541433" cy="4736979"/>
              </a:xfrm>
              <a:prstGeom prst="rect">
                <a:avLst/>
              </a:prstGeom>
              <a:blipFill>
                <a:blip r:embed="rId10"/>
                <a:stretch>
                  <a:fillRect l="-990" r="-990"/>
                </a:stretch>
              </a:blipFill>
              <a:ln>
                <a:noFill/>
              </a:ln>
            </p:spPr>
            <p:txBody>
              <a:bodyPr/>
              <a:lstStyle/>
              <a:p>
                <a:r>
                  <a:rPr lang="zh-CN" altLang="en-US">
                    <a:noFill/>
                  </a:rPr>
                  <a:t> </a:t>
                </a:r>
              </a:p>
            </p:txBody>
          </p:sp>
        </mc:Fallback>
      </mc:AlternateContent>
      <p:sp>
        <p:nvSpPr>
          <p:cNvPr id="11" name="Text1">
            <a:extLst>
              <a:ext uri="{FF2B5EF4-FFF2-40B4-BE49-F238E27FC236}">
                <a16:creationId xmlns:a16="http://schemas.microsoft.com/office/drawing/2014/main" id="{4B7B4792-AF5E-5E65-CD8F-4E6DD4C9014C}"/>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107234346"/>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1146383"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en-US" altLang="zh-CN" b="1" kern="1200" dirty="0">
                <a:latin typeface="思源黑体 CN" panose="020B0500000000000000" pitchFamily="34" charset="-122"/>
                <a:ea typeface="思源黑体 CN" panose="020B0500000000000000" pitchFamily="34" charset="-122"/>
                <a:sym typeface="思源黑体 CN" panose="020B0500000000000000" pitchFamily="34" charset="-122"/>
              </a:rPr>
              <a:t>A*</a:t>
            </a:r>
            <a:r>
              <a:rPr lang="zh-CN" altLang="en-US" b="1" kern="1200" dirty="0">
                <a:latin typeface="思源黑体 CN" panose="020B0500000000000000" pitchFamily="34" charset="-122"/>
                <a:ea typeface="思源黑体 CN" panose="020B0500000000000000" pitchFamily="34" charset="-122"/>
                <a:sym typeface="思源黑体 CN" panose="020B0500000000000000" pitchFamily="34" charset="-122"/>
              </a:rPr>
              <a:t>搜索算法的有关特性</a:t>
            </a:r>
          </a:p>
        </p:txBody>
      </p:sp>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1146384" y="1948448"/>
            <a:ext cx="2234992" cy="1322446"/>
          </a:xfrm>
          <a:prstGeom prst="rect">
            <a:avLst/>
          </a:prstGeom>
          <a:noFill/>
          <a:ln>
            <a:noFill/>
          </a:ln>
        </p:spPr>
        <p:txBody>
          <a:bodyPr spcFirstLastPara="1" wrap="square" lIns="60950" tIns="30466" rIns="60950" bIns="30466" anchor="t" anchorCtr="0">
            <a:normAutofit/>
          </a:bodyPr>
          <a:lstStyle/>
          <a:p>
            <a:pPr marL="285750" indent="-285750">
              <a:lnSpc>
                <a:spcPct val="150000"/>
              </a:lnSpc>
              <a:buFont typeface="Arial" panose="020B0604020202020204" pitchFamily="34" charset="0"/>
              <a:buChar char="•"/>
            </a:pPr>
            <a:r>
              <a:rPr lang="zh-CN" altLang="en-US" sz="1600" kern="0" dirty="0">
                <a:ea typeface="思源黑体 CN" panose="020B0500000000000000" pitchFamily="34" charset="-122"/>
              </a:rPr>
              <a:t>可采纳性</a:t>
            </a:r>
            <a:endParaRPr lang="en-US" altLang="zh-CN" sz="1600" kern="0" dirty="0">
              <a:ea typeface="思源黑体 CN" panose="020B0500000000000000" pitchFamily="34" charset="-122"/>
            </a:endParaRPr>
          </a:p>
          <a:p>
            <a:pPr marL="285750" indent="-285750">
              <a:lnSpc>
                <a:spcPct val="150000"/>
              </a:lnSpc>
              <a:buFont typeface="Arial" panose="020B0604020202020204" pitchFamily="34" charset="0"/>
              <a:buChar char="•"/>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单调性</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marL="285750" indent="-285750">
              <a:lnSpc>
                <a:spcPct val="150000"/>
              </a:lnSpc>
              <a:buFont typeface="Arial" panose="020B0604020202020204" pitchFamily="34" charset="0"/>
              <a:buChar char="•"/>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信息性</a:t>
            </a:r>
          </a:p>
          <a:p>
            <a:pPr indent="457200">
              <a:lnSpc>
                <a:spcPct val="150000"/>
              </a:lnSpc>
            </a:pP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070DF11B-2CBE-B07C-CA53-872ED1758AE3}"/>
                  </a:ext>
                </a:extLst>
              </p:cNvPr>
              <p:cNvSpPr txBox="1"/>
              <p:nvPr>
                <p:custDataLst>
                  <p:tags r:id="rId6"/>
                </p:custDataLst>
              </p:nvPr>
            </p:nvSpPr>
            <p:spPr>
              <a:xfrm>
                <a:off x="5844320" y="925407"/>
                <a:ext cx="5201296" cy="5523018"/>
              </a:xfrm>
              <a:prstGeom prst="rect">
                <a:avLst/>
              </a:prstGeom>
              <a:noFill/>
              <a:ln>
                <a:noFill/>
              </a:ln>
            </p:spPr>
            <p:txBody>
              <a:bodyPr spcFirstLastPara="1" wrap="square" lIns="60950" tIns="30466" rIns="60950" bIns="30466" anchor="t" anchorCtr="0">
                <a:normAutofit fontScale="85000" lnSpcReduction="10000"/>
              </a:bodyPr>
              <a:lstStyle/>
              <a:p>
                <a:pPr>
                  <a:lnSpc>
                    <a:spcPct val="150000"/>
                  </a:lnSpc>
                </a:pPr>
                <a:r>
                  <a:rPr lang="zh-CN" altLang="en-US" sz="1600" b="1" kern="0" dirty="0">
                    <a:ea typeface="思源黑体 CN" panose="020B0500000000000000" pitchFamily="34" charset="-122"/>
                  </a:rPr>
                  <a:t>可采纳性</a:t>
                </a:r>
                <a:endParaRPr lang="en-US" altLang="zh-CN" sz="1600" b="1" kern="0" dirty="0">
                  <a:ea typeface="思源黑体 CN" panose="020B0500000000000000" pitchFamily="34" charset="-122"/>
                </a:endParaRP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当一个搜索算法在最佳路径存在时能保证在有限步内找到它，就称它是可采纳的。</a:t>
                </a:r>
                <a:r>
                  <a:rPr lang="zh-CN" altLang="zh-CN" sz="1600" kern="0" dirty="0">
                    <a:latin typeface="思源黑体 CN" panose="020B0500000000000000" pitchFamily="34" charset="-122"/>
                    <a:ea typeface="思源黑体 CN" panose="020B0500000000000000" pitchFamily="34" charset="-122"/>
                  </a:rPr>
                  <a:t>通过估价函数</a:t>
                </a:r>
                <a:endParaRPr lang="en-US" altLang="zh-CN" sz="1600" kern="0" dirty="0">
                  <a:latin typeface="Cambria Math" panose="02040503050406030204" pitchFamily="18" charset="0"/>
                  <a:ea typeface="思源黑体 CN" panose="020B0500000000000000" pitchFamily="34"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1600" kern="0">
                          <a:latin typeface="Cambria Math" panose="02040503050406030204" pitchFamily="18" charset="0"/>
                          <a:ea typeface="思源黑体 CN" panose="020B0500000000000000" pitchFamily="34" charset="-122"/>
                        </a:rPr>
                        <m:t>𝑓</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𝑔</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h</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m:oMathPara>
                </a14:m>
                <a:endParaRPr lang="en-US" altLang="zh-CN" sz="1600" kern="0" dirty="0">
                  <a:latin typeface="思源黑体 CN" panose="020B0500000000000000" pitchFamily="34" charset="-122"/>
                  <a:ea typeface="思源黑体 CN" panose="020B0500000000000000" pitchFamily="34" charset="-122"/>
                </a:endParaRPr>
              </a:p>
              <a:p>
                <a:pPr>
                  <a:lnSpc>
                    <a:spcPct val="150000"/>
                  </a:lnSpc>
                </a:pPr>
                <a:r>
                  <a:rPr lang="zh-CN" altLang="zh-CN" sz="1600" kern="0" dirty="0">
                    <a:latin typeface="思源黑体 CN" panose="020B0500000000000000" pitchFamily="34" charset="-122"/>
                    <a:ea typeface="思源黑体 CN" panose="020B0500000000000000" pitchFamily="34" charset="-122"/>
                  </a:rPr>
                  <a:t>可归纳出一类具有可釆纳性的启发搜索策略的特征。若</a:t>
                </a:r>
                <a:r>
                  <a:rPr lang="en-US" altLang="zh-CN" sz="1600" kern="0" dirty="0">
                    <a:latin typeface="思源黑体 CN" panose="020B0500000000000000" pitchFamily="34" charset="-122"/>
                    <a:ea typeface="思源黑体 CN" panose="020B0500000000000000" pitchFamily="34" charset="-122"/>
                  </a:rPr>
                  <a:t>n</a:t>
                </a:r>
                <a:r>
                  <a:rPr lang="zh-CN" altLang="zh-CN" sz="1600" kern="0" dirty="0">
                    <a:latin typeface="思源黑体 CN" panose="020B0500000000000000" pitchFamily="34" charset="-122"/>
                    <a:ea typeface="思源黑体 CN" panose="020B0500000000000000" pitchFamily="34" charset="-122"/>
                  </a:rPr>
                  <a:t>是状态空间图中的一个状态，</a:t>
                </a:r>
                <a:r>
                  <a:rPr lang="en-US" altLang="zh-CN" sz="1600" kern="0" dirty="0">
                    <a:latin typeface="思源黑体 CN" panose="020B0500000000000000" pitchFamily="34" charset="-122"/>
                    <a:ea typeface="思源黑体 CN" panose="020B0500000000000000" pitchFamily="34" charset="-122"/>
                  </a:rPr>
                  <a:t>g</a:t>
                </a:r>
                <a:r>
                  <a:rPr lang="zh-CN" altLang="zh-CN" sz="1600" kern="0" dirty="0">
                    <a:latin typeface="思源黑体 CN" panose="020B0500000000000000" pitchFamily="34" charset="-122"/>
                    <a:ea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rPr>
                  <a:t>n）</a:t>
                </a:r>
                <a:r>
                  <a:rPr lang="zh-CN" altLang="zh-CN" sz="1600" kern="0" dirty="0">
                    <a:latin typeface="思源黑体 CN" panose="020B0500000000000000" pitchFamily="34" charset="-122"/>
                    <a:ea typeface="思源黑体 CN" panose="020B0500000000000000" pitchFamily="34" charset="-122"/>
                  </a:rPr>
                  <a:t>是衡量某一状态在图中的深度，</a:t>
                </a:r>
                <a14:m>
                  <m:oMath xmlns:m="http://schemas.openxmlformats.org/officeDocument/2006/math">
                    <m:r>
                      <a:rPr lang="en-US" altLang="zh-CN" sz="1600" kern="0">
                        <a:latin typeface="Cambria Math" panose="02040503050406030204" pitchFamily="18" charset="0"/>
                        <a:ea typeface="思源黑体 CN" panose="020B0500000000000000" pitchFamily="34" charset="-122"/>
                      </a:rPr>
                      <m:t>h</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r>
                  <a:rPr lang="zh-CN" altLang="zh-CN" sz="1600" kern="0" dirty="0">
                    <a:latin typeface="思源黑体 CN" panose="020B0500000000000000" pitchFamily="34" charset="-122"/>
                    <a:ea typeface="思源黑体 CN" panose="020B0500000000000000" pitchFamily="34" charset="-122"/>
                  </a:rPr>
                  <a:t>是</a:t>
                </a:r>
                <a:r>
                  <a:rPr lang="en-US" altLang="zh-CN" sz="1600" kern="0" dirty="0">
                    <a:latin typeface="思源黑体 CN" panose="020B0500000000000000" pitchFamily="34" charset="-122"/>
                    <a:ea typeface="思源黑体 CN" panose="020B0500000000000000" pitchFamily="34" charset="-122"/>
                  </a:rPr>
                  <a:t>n</a:t>
                </a:r>
                <a:r>
                  <a:rPr lang="zh-CN" altLang="zh-CN" sz="1600" kern="0" dirty="0">
                    <a:latin typeface="思源黑体 CN" panose="020B0500000000000000" pitchFamily="34" charset="-122"/>
                    <a:ea typeface="思源黑体 CN" panose="020B0500000000000000" pitchFamily="34" charset="-122"/>
                  </a:rPr>
                  <a:t>到目的状态代价的估计值，此时</a:t>
                </a:r>
                <a14:m>
                  <m:oMath xmlns:m="http://schemas.openxmlformats.org/officeDocument/2006/math">
                    <m:r>
                      <a:rPr lang="en-US" altLang="zh-CN" sz="1600" kern="0">
                        <a:latin typeface="Cambria Math" panose="02040503050406030204" pitchFamily="18" charset="0"/>
                        <a:ea typeface="思源黑体 CN" panose="020B0500000000000000" pitchFamily="34" charset="-122"/>
                      </a:rPr>
                      <m:t>𝑓</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r>
                  <a:rPr lang="zh-CN" altLang="zh-CN" sz="1600" kern="0" dirty="0">
                    <a:latin typeface="思源黑体 CN" panose="020B0500000000000000" pitchFamily="34" charset="-122"/>
                    <a:ea typeface="思源黑体 CN" panose="020B0500000000000000" pitchFamily="34" charset="-122"/>
                  </a:rPr>
                  <a:t>则是从起点出发，通过</a:t>
                </a:r>
                <a:r>
                  <a:rPr lang="en-US" altLang="zh-CN" sz="1600" kern="0" dirty="0">
                    <a:latin typeface="思源黑体 CN" panose="020B0500000000000000" pitchFamily="34" charset="-122"/>
                    <a:ea typeface="思源黑体 CN" panose="020B0500000000000000" pitchFamily="34" charset="-122"/>
                  </a:rPr>
                  <a:t>n</a:t>
                </a:r>
                <a:r>
                  <a:rPr lang="zh-CN" altLang="zh-CN" sz="1600" kern="0" dirty="0">
                    <a:latin typeface="思源黑体 CN" panose="020B0500000000000000" pitchFamily="34" charset="-122"/>
                    <a:ea typeface="思源黑体 CN" panose="020B0500000000000000" pitchFamily="34" charset="-122"/>
                  </a:rPr>
                  <a:t>到达目标的路径的总代价的估计值。定义最优估价函数</a:t>
                </a:r>
                <a:r>
                  <a:rPr lang="zh-CN" altLang="en-US" sz="1600" kern="0" dirty="0">
                    <a:latin typeface="思源黑体 CN" panose="020B0500000000000000" pitchFamily="34" charset="-122"/>
                    <a:ea typeface="思源黑体 CN" panose="020B0500000000000000" pitchFamily="34" charset="-122"/>
                  </a:rPr>
                  <a:t>为：</a:t>
                </a:r>
                <a:endParaRPr lang="zh-CN" altLang="zh-CN" sz="1600" kern="0" dirty="0">
                  <a:latin typeface="思源黑体 CN" panose="020B0500000000000000" pitchFamily="34" charset="-122"/>
                  <a:ea typeface="思源黑体 CN" panose="020B0500000000000000" pitchFamily="34" charset="-122"/>
                </a:endParaRPr>
              </a:p>
              <a:p>
                <a:pPr>
                  <a:lnSpc>
                    <a:spcPct val="150000"/>
                  </a:lnSpc>
                </a:pPr>
                <a:r>
                  <a:rPr lang="en-US" altLang="zh-CN" sz="1600" kern="0" dirty="0">
                    <a:latin typeface="思源黑体 CN" panose="020B0500000000000000" pitchFamily="34" charset="-122"/>
                    <a:ea typeface="思源黑体 CN" panose="020B0500000000000000" pitchFamily="34" charset="-122"/>
                  </a:rPr>
                  <a:t>	</a:t>
                </a:r>
                <a14:m>
                  <m:oMath xmlns:m="http://schemas.openxmlformats.org/officeDocument/2006/math">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𝑓</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m:t>
                    </m:r>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𝑔</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m:t>
                    </m:r>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h</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endParaRPr lang="en-US" altLang="zh-CN" sz="1600" kern="0" dirty="0">
                  <a:latin typeface="思源黑体 CN" panose="020B0500000000000000" pitchFamily="34" charset="-122"/>
                  <a:ea typeface="思源黑体 CN" panose="020B0500000000000000" pitchFamily="34" charset="-122"/>
                </a:endParaRPr>
              </a:p>
              <a:p>
                <a:pPr indent="266700">
                  <a:lnSpc>
                    <a:spcPct val="150000"/>
                  </a:lnSpc>
                </a:pPr>
                <a:r>
                  <a:rPr lang="zh-CN" altLang="en-US" sz="1600" kern="0" dirty="0">
                    <a:latin typeface="思源黑体 CN" panose="020B0500000000000000" pitchFamily="34" charset="-122"/>
                    <a:ea typeface="思源黑体 CN" panose="020B0500000000000000" pitchFamily="34" charset="-122"/>
                  </a:rPr>
                  <a:t>式中</a:t>
                </a:r>
                <a14:m>
                  <m:oMath xmlns:m="http://schemas.openxmlformats.org/officeDocument/2006/math">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𝑔</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r>
                  <a:rPr lang="zh-CN" altLang="en-US" sz="1600" kern="0" dirty="0">
                    <a:latin typeface="思源黑体 CN" panose="020B0500000000000000" pitchFamily="34" charset="-122"/>
                    <a:ea typeface="思源黑体 CN" panose="020B0500000000000000" pitchFamily="34" charset="-122"/>
                  </a:rPr>
                  <a:t>为从初始状态到</a:t>
                </a:r>
                <a:r>
                  <a:rPr lang="en-US" altLang="zh-CN" sz="1600" kern="0" dirty="0">
                    <a:latin typeface="思源黑体 CN" panose="020B0500000000000000" pitchFamily="34" charset="-122"/>
                    <a:ea typeface="思源黑体 CN" panose="020B0500000000000000" pitchFamily="34" charset="-122"/>
                  </a:rPr>
                  <a:t>n</a:t>
                </a:r>
                <a:r>
                  <a:rPr lang="zh-CN" altLang="en-US" sz="1600" kern="0" dirty="0">
                    <a:latin typeface="思源黑体 CN" panose="020B0500000000000000" pitchFamily="34" charset="-122"/>
                    <a:ea typeface="思源黑体 CN" panose="020B0500000000000000" pitchFamily="34" charset="-122"/>
                  </a:rPr>
                  <a:t>状态的最小代价估计值；</a:t>
                </a:r>
                <a:endParaRPr lang="en-US" altLang="zh-CN" sz="1600" kern="0" dirty="0">
                  <a:latin typeface="思源黑体 CN" panose="020B0500000000000000" pitchFamily="34" charset="-122"/>
                  <a:ea typeface="思源黑体 CN" panose="020B0500000000000000" pitchFamily="34" charset="-122"/>
                </a:endParaRPr>
              </a:p>
              <a:p>
                <a:pPr indent="266700">
                  <a:lnSpc>
                    <a:spcPct val="150000"/>
                  </a:lnSpc>
                </a:pPr>
                <a14:m>
                  <m:oMath xmlns:m="http://schemas.openxmlformats.org/officeDocument/2006/math">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h</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r>
                  <a:rPr lang="zh-CN" altLang="en-US" sz="1600" kern="0" dirty="0">
                    <a:latin typeface="思源黑体 CN" panose="020B0500000000000000" pitchFamily="34" charset="-122"/>
                    <a:ea typeface="思源黑体 CN" panose="020B0500000000000000" pitchFamily="34" charset="-122"/>
                  </a:rPr>
                  <a:t>是从 </a:t>
                </a:r>
                <a:r>
                  <a:rPr lang="en-US" altLang="zh-CN" sz="1600" kern="0" dirty="0">
                    <a:latin typeface="思源黑体 CN" panose="020B0500000000000000" pitchFamily="34" charset="-122"/>
                    <a:ea typeface="思源黑体 CN" panose="020B0500000000000000" pitchFamily="34" charset="-122"/>
                  </a:rPr>
                  <a:t>n </a:t>
                </a:r>
                <a:r>
                  <a:rPr lang="zh-CN" altLang="en-US" sz="1600" kern="0" dirty="0">
                    <a:latin typeface="思源黑体 CN" panose="020B0500000000000000" pitchFamily="34" charset="-122"/>
                    <a:ea typeface="思源黑体 CN" panose="020B0500000000000000" pitchFamily="34" charset="-122"/>
                  </a:rPr>
                  <a:t>状态到目标状态的最小代价估计值。这样，</a:t>
                </a:r>
                <a:endParaRPr lang="en-US" altLang="zh-CN" sz="1600" kern="0" dirty="0">
                  <a:latin typeface="思源黑体 CN" panose="020B0500000000000000" pitchFamily="34" charset="-122"/>
                  <a:ea typeface="思源黑体 CN" panose="020B0500000000000000" pitchFamily="34" charset="-122"/>
                </a:endParaRPr>
              </a:p>
              <a:p>
                <a:pPr indent="266700">
                  <a:lnSpc>
                    <a:spcPct val="150000"/>
                  </a:lnSpc>
                </a:pPr>
                <a14:m>
                  <m:oMath xmlns:m="http://schemas.openxmlformats.org/officeDocument/2006/math">
                    <m:sSup>
                      <m:sSupPr>
                        <m:ctrlPr>
                          <a:rPr lang="zh-CN" altLang="zh-CN" sz="1600" i="1" kern="0">
                            <a:latin typeface="Cambria Math" panose="02040503050406030204" pitchFamily="18" charset="0"/>
                            <a:ea typeface="思源黑体 CN" panose="020B0500000000000000" pitchFamily="34" charset="-122"/>
                          </a:rPr>
                        </m:ctrlPr>
                      </m:sSupPr>
                      <m:e>
                        <m:r>
                          <a:rPr lang="en-US" altLang="zh-CN" sz="1600" kern="0">
                            <a:latin typeface="Cambria Math" panose="02040503050406030204" pitchFamily="18" charset="0"/>
                            <a:ea typeface="思源黑体 CN" panose="020B0500000000000000" pitchFamily="34" charset="-122"/>
                          </a:rPr>
                          <m:t>𝑓</m:t>
                        </m:r>
                      </m:e>
                      <m:sup>
                        <m:r>
                          <a:rPr lang="en-US" altLang="zh-CN" sz="1600" kern="0">
                            <a:latin typeface="Cambria Math" panose="02040503050406030204" pitchFamily="18" charset="0"/>
                            <a:ea typeface="思源黑体 CN" panose="020B0500000000000000" pitchFamily="34" charset="-122"/>
                          </a:rPr>
                          <m:t>∗</m:t>
                        </m:r>
                      </m:sup>
                    </m:sSup>
                    <m:r>
                      <a:rPr lang="zh-CN" altLang="zh-CN" sz="1600" kern="0">
                        <a:latin typeface="Cambria Math" panose="02040503050406030204" pitchFamily="18" charset="0"/>
                        <a:ea typeface="思源黑体 CN" panose="020B0500000000000000" pitchFamily="34" charset="-122"/>
                      </a:rPr>
                      <m:t>（</m:t>
                    </m:r>
                    <m:r>
                      <a:rPr lang="en-US" altLang="zh-CN" sz="1600" kern="0">
                        <a:latin typeface="Cambria Math" panose="02040503050406030204" pitchFamily="18" charset="0"/>
                        <a:ea typeface="思源黑体 CN" panose="020B0500000000000000" pitchFamily="34" charset="-122"/>
                      </a:rPr>
                      <m:t>𝑛</m:t>
                    </m:r>
                    <m:r>
                      <a:rPr lang="zh-CN" altLang="zh-CN" sz="1600" kern="0">
                        <a:latin typeface="Cambria Math" panose="02040503050406030204" pitchFamily="18" charset="0"/>
                        <a:ea typeface="思源黑体 CN" panose="020B0500000000000000" pitchFamily="34" charset="-122"/>
                      </a:rPr>
                      <m:t>）</m:t>
                    </m:r>
                  </m:oMath>
                </a14:m>
                <a:r>
                  <a:rPr lang="zh-CN" altLang="en-US" sz="1600" kern="0" dirty="0">
                    <a:latin typeface="思源黑体 CN" panose="020B0500000000000000" pitchFamily="34" charset="-122"/>
                    <a:ea typeface="思源黑体 CN" panose="020B0500000000000000" pitchFamily="34" charset="-122"/>
                  </a:rPr>
                  <a:t>就是从初始状态出发通过</a:t>
                </a:r>
                <a:r>
                  <a:rPr lang="en-US" altLang="zh-CN" sz="1600" kern="0" dirty="0">
                    <a:latin typeface="思源黑体 CN" panose="020B0500000000000000" pitchFamily="34" charset="-122"/>
                    <a:ea typeface="思源黑体 CN" panose="020B0500000000000000" pitchFamily="34" charset="-122"/>
                  </a:rPr>
                  <a:t>n</a:t>
                </a:r>
                <a:r>
                  <a:rPr lang="zh-CN" altLang="en-US" sz="1600" kern="0" dirty="0">
                    <a:latin typeface="思源黑体 CN" panose="020B0500000000000000" pitchFamily="34" charset="-122"/>
                    <a:ea typeface="思源黑体 CN" panose="020B0500000000000000" pitchFamily="34" charset="-122"/>
                  </a:rPr>
                  <a:t>状态到达目标状态的最佳路径的总代的估计价值。</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070DF11B-2CBE-B07C-CA53-872ED1758AE3}"/>
                  </a:ext>
                </a:extLst>
              </p:cNvPr>
              <p:cNvSpPr txBox="1">
                <a:spLocks noRot="1" noChangeAspect="1" noMove="1" noResize="1" noEditPoints="1" noAdjustHandles="1" noChangeArrowheads="1" noChangeShapeType="1" noTextEdit="1"/>
              </p:cNvSpPr>
              <p:nvPr>
                <p:custDataLst>
                  <p:tags r:id="rId9"/>
                </p:custDataLst>
              </p:nvPr>
            </p:nvSpPr>
            <p:spPr>
              <a:xfrm>
                <a:off x="5844320" y="925407"/>
                <a:ext cx="5201296" cy="5523018"/>
              </a:xfrm>
              <a:prstGeom prst="rect">
                <a:avLst/>
              </a:prstGeom>
              <a:blipFill>
                <a:blip r:embed="rId10"/>
                <a:stretch>
                  <a:fillRect l="-93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0852753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启发式搜索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4"/>
            </p:custDataLst>
          </p:nvPr>
        </p:nvSpPr>
        <p:spPr>
          <a:xfrm>
            <a:off x="1146383" y="1392894"/>
            <a:ext cx="5101150" cy="452306"/>
          </a:xfrm>
          <a:prstGeom prst="rect">
            <a:avLst/>
          </a:prstGeom>
          <a:noFill/>
          <a:ln>
            <a:noFill/>
          </a:ln>
        </p:spPr>
        <p:txBody>
          <a:bodyPr spcFirstLastPara="1" wrap="square" lIns="60950" tIns="30466" rIns="60950" bIns="30466" anchor="t" anchorCtr="0">
            <a:noAutofit/>
          </a:bodyPr>
          <a:lstStyle/>
          <a:p>
            <a:pPr defTabSz="228600">
              <a:buClrTx/>
              <a:defRPr/>
            </a:pPr>
            <a:r>
              <a:rPr lang="en-US" altLang="zh-CN" b="1" kern="1200" dirty="0">
                <a:latin typeface="思源黑体 CN" panose="020B0500000000000000" pitchFamily="34" charset="-122"/>
                <a:ea typeface="思源黑体 CN" panose="020B0500000000000000" pitchFamily="34" charset="-122"/>
                <a:sym typeface="思源黑体 CN" panose="020B0500000000000000" pitchFamily="34" charset="-122"/>
              </a:rPr>
              <a:t>A*</a:t>
            </a:r>
            <a:r>
              <a:rPr lang="zh-CN" altLang="en-US" b="1" kern="1200" dirty="0">
                <a:latin typeface="思源黑体 CN" panose="020B0500000000000000" pitchFamily="34" charset="-122"/>
                <a:ea typeface="思源黑体 CN" panose="020B0500000000000000" pitchFamily="34" charset="-122"/>
                <a:sym typeface="思源黑体 CN" panose="020B0500000000000000" pitchFamily="34" charset="-122"/>
              </a:rPr>
              <a:t>搜索算法的有关特性</a:t>
            </a:r>
          </a:p>
        </p:txBody>
      </p:sp>
      <p:sp>
        <p:nvSpPr>
          <p:cNvPr id="8" name="内容">
            <a:extLst>
              <a:ext uri="{FF2B5EF4-FFF2-40B4-BE49-F238E27FC236}">
                <a16:creationId xmlns:a16="http://schemas.microsoft.com/office/drawing/2014/main" id="{58724EAE-B640-3FCA-62DB-E9781A2AE785}"/>
              </a:ext>
            </a:extLst>
          </p:cNvPr>
          <p:cNvSpPr txBox="1"/>
          <p:nvPr>
            <p:custDataLst>
              <p:tags r:id="rId5"/>
            </p:custDataLst>
          </p:nvPr>
        </p:nvSpPr>
        <p:spPr>
          <a:xfrm>
            <a:off x="1146384" y="1948448"/>
            <a:ext cx="2234992" cy="1322446"/>
          </a:xfrm>
          <a:prstGeom prst="rect">
            <a:avLst/>
          </a:prstGeom>
          <a:noFill/>
          <a:ln>
            <a:noFill/>
          </a:ln>
        </p:spPr>
        <p:txBody>
          <a:bodyPr spcFirstLastPara="1" wrap="square" lIns="60950" tIns="30466" rIns="60950" bIns="30466" anchor="t" anchorCtr="0">
            <a:normAutofit/>
          </a:bodyPr>
          <a:lstStyle/>
          <a:p>
            <a:pPr marL="285750" indent="-285750">
              <a:lnSpc>
                <a:spcPct val="150000"/>
              </a:lnSpc>
              <a:buFont typeface="Arial" panose="020B0604020202020204" pitchFamily="34" charset="0"/>
              <a:buChar char="•"/>
            </a:pPr>
            <a:r>
              <a:rPr lang="zh-CN" altLang="en-US" sz="1600" kern="0" dirty="0">
                <a:ea typeface="思源黑体 CN" panose="020B0500000000000000" pitchFamily="34" charset="-122"/>
              </a:rPr>
              <a:t>可采纳性</a:t>
            </a:r>
            <a:endParaRPr lang="en-US" altLang="zh-CN" sz="1600" kern="0" dirty="0">
              <a:ea typeface="思源黑体 CN" panose="020B0500000000000000" pitchFamily="34" charset="-122"/>
            </a:endParaRPr>
          </a:p>
          <a:p>
            <a:pPr marL="285750" indent="-285750">
              <a:lnSpc>
                <a:spcPct val="150000"/>
              </a:lnSpc>
              <a:buFont typeface="Arial" panose="020B0604020202020204" pitchFamily="34" charset="0"/>
              <a:buChar char="•"/>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单调性</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marL="285750" indent="-285750">
              <a:lnSpc>
                <a:spcPct val="150000"/>
              </a:lnSpc>
              <a:buFont typeface="Arial" panose="020B0604020202020204" pitchFamily="34" charset="0"/>
              <a:buChar char="•"/>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信息性</a:t>
            </a:r>
          </a:p>
          <a:p>
            <a:pPr indent="457200">
              <a:lnSpc>
                <a:spcPct val="150000"/>
              </a:lnSpc>
            </a:pP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070DF11B-2CBE-B07C-CA53-872ED1758AE3}"/>
                  </a:ext>
                </a:extLst>
              </p:cNvPr>
              <p:cNvSpPr txBox="1"/>
              <p:nvPr>
                <p:custDataLst>
                  <p:tags r:id="rId6"/>
                </p:custDataLst>
              </p:nvPr>
            </p:nvSpPr>
            <p:spPr>
              <a:xfrm>
                <a:off x="5844320" y="925407"/>
                <a:ext cx="5201296" cy="5523018"/>
              </a:xfrm>
              <a:prstGeom prst="rect">
                <a:avLst/>
              </a:prstGeom>
              <a:noFill/>
              <a:ln>
                <a:noFill/>
              </a:ln>
            </p:spPr>
            <p:txBody>
              <a:bodyPr spcFirstLastPara="1" wrap="square" lIns="60950" tIns="30466" rIns="60950" bIns="30466" anchor="t" anchorCtr="0">
                <a:normAutofit fontScale="92500" lnSpcReduction="10000"/>
              </a:bodyPr>
              <a:lstStyle/>
              <a:p>
                <a:pPr>
                  <a:lnSpc>
                    <a:spcPct val="150000"/>
                  </a:lnSpc>
                </a:pPr>
                <a:r>
                  <a:rPr lang="zh-CN" altLang="en-US" sz="1600" b="1" kern="0" dirty="0">
                    <a:ea typeface="思源黑体 CN" panose="020B0500000000000000" pitchFamily="34" charset="-122"/>
                  </a:rPr>
                  <a:t>单调性</a:t>
                </a:r>
                <a:endParaRPr lang="en-US" altLang="zh-CN" sz="1600" b="1" kern="0" dirty="0">
                  <a:ea typeface="思源黑体 CN" panose="020B0500000000000000" pitchFamily="34" charset="-122"/>
                </a:endParaRPr>
              </a:p>
              <a:p>
                <a:pPr indent="457200">
                  <a:lnSpc>
                    <a:spcPct val="150000"/>
                  </a:lnSpc>
                </a:pPr>
                <a:r>
                  <a:rPr lang="zh-CN" altLang="en-US" sz="1600" dirty="0"/>
                  <a:t>在 </a:t>
                </a:r>
                <a:r>
                  <a:rPr lang="en-US" altLang="zh-CN" sz="1600" dirty="0"/>
                  <a:t>A*</a:t>
                </a:r>
                <a:r>
                  <a:rPr lang="zh-CN" altLang="en-US" sz="1600" dirty="0"/>
                  <a:t>搜索算法中并不要求</a:t>
                </a:r>
                <a14:m>
                  <m:oMath xmlns:m="http://schemas.openxmlformats.org/officeDocument/2006/math">
                    <m:r>
                      <a:rPr lang="en-US" altLang="zh-CN" sz="1600" i="1" kern="100" smtClean="0">
                        <a:effectLst/>
                        <a:latin typeface="Cambria Math" panose="02040503050406030204" pitchFamily="18" charset="0"/>
                        <a:ea typeface="宋体" panose="02010600030101010101" pitchFamily="2" charset="-122"/>
                        <a:cs typeface="Times New Roman" panose="02020603050405020304" pitchFamily="18" charset="0"/>
                      </a:rPr>
                      <m:t>𝑔</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𝑔</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zh-CN"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600" dirty="0"/>
                  <a:t>。这意味着要采纳的启发式搜索算法可能会沿着一条非最佳路径搜索到某一中间状态。从 </a:t>
                </a:r>
                <a:r>
                  <a:rPr lang="en-US" altLang="zh-CN" sz="1600" dirty="0"/>
                  <a:t>A </a:t>
                </a:r>
                <a:r>
                  <a:rPr lang="zh-CN" altLang="en-US" sz="1600" dirty="0"/>
                  <a:t>搜索算法可看出，在这种情况下，算法需要比较代价、调整路径等，使搜索的效率大大降低。如果对启发式函数</a:t>
                </a:r>
                <a:r>
                  <a:rPr lang="en-US" altLang="zh-CN" sz="1600" i="1" kern="100" dirty="0">
                    <a:latin typeface="宋体" panose="02010600030101010101" pitchFamily="2" charset="-122"/>
                    <a:cs typeface="Times New Roman" panose="02020603050405020304" pitchFamily="18" charset="0"/>
                  </a:rPr>
                  <a:t>h</a:t>
                </a:r>
                <a:r>
                  <a:rPr lang="zh-CN" altLang="zh-CN" sz="1600" kern="100" dirty="0">
                    <a:cs typeface="Times New Roman" panose="02020603050405020304" pitchFamily="18" charset="0"/>
                  </a:rPr>
                  <a:t>（</a:t>
                </a:r>
                <a:r>
                  <a:rPr lang="en-US" altLang="zh-CN" sz="1600" i="1" kern="100" dirty="0">
                    <a:cs typeface="Times New Roman" panose="02020603050405020304" pitchFamily="18" charset="0"/>
                  </a:rPr>
                  <a:t>n</a:t>
                </a:r>
                <a:r>
                  <a:rPr lang="en-US" altLang="zh-CN" sz="1600" kern="100" dirty="0">
                    <a:latin typeface="宋体" panose="02010600030101010101" pitchFamily="2" charset="-122"/>
                    <a:cs typeface="Times New Roman" panose="02020603050405020304" pitchFamily="18" charset="0"/>
                  </a:rPr>
                  <a:t>）</a:t>
                </a:r>
                <a:r>
                  <a:rPr lang="zh-CN" altLang="en-US" sz="1600" dirty="0"/>
                  <a:t>加上单调性的限制，就可以减少比较代价和调整路径的工作量，从而减少搜索代价。</a:t>
                </a:r>
                <a:endParaRPr lang="en-US" altLang="zh-CN" sz="16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Calibri"/>
                    <a:ea typeface="思源黑体 CN" panose="020B0500000000000000" pitchFamily="34" charset="-122"/>
                    <a:cs typeface="+mn-cs"/>
                  </a:rPr>
                  <a:t>信息性</a:t>
                </a:r>
              </a:p>
              <a:p>
                <a:pPr indent="457200">
                  <a:lnSpc>
                    <a:spcPct val="150000"/>
                  </a:lnSpc>
                </a:pPr>
                <a:r>
                  <a:rPr lang="zh-CN" altLang="en-US" sz="1600" dirty="0">
                    <a:sym typeface="思源黑体 CN" panose="020B0500000000000000" pitchFamily="34" charset="-122"/>
                  </a:rPr>
                  <a:t>在两个 </a:t>
                </a:r>
                <a:r>
                  <a:rPr lang="en-US" sz="1600" dirty="0">
                    <a:sym typeface="思源黑体 CN" panose="020B0500000000000000" pitchFamily="34" charset="-122"/>
                  </a:rPr>
                  <a:t>A*</a:t>
                </a:r>
                <a:r>
                  <a:rPr lang="zh-CN" altLang="en-US" sz="1600" dirty="0">
                    <a:sym typeface="思源黑体 CN" panose="020B0500000000000000" pitchFamily="34" charset="-122"/>
                  </a:rPr>
                  <a:t>启发式策略</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1</m:t>
                        </m:r>
                      </m:sub>
                    </m:sSub>
                  </m:oMath>
                </a14:m>
                <a:r>
                  <a:rPr lang="zh-CN" altLang="en-US" sz="1600" dirty="0">
                    <a:sym typeface="思源黑体 CN" panose="020B0500000000000000" pitchFamily="34" charset="-122"/>
                  </a:rPr>
                  <a:t>和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2</m:t>
                        </m:r>
                      </m:sub>
                    </m:sSub>
                  </m:oMath>
                </a14:m>
                <a:r>
                  <a:rPr lang="en-US" sz="1600" dirty="0">
                    <a:sym typeface="思源黑体 CN" panose="020B0500000000000000" pitchFamily="34" charset="-122"/>
                  </a:rPr>
                  <a:t> </a:t>
                </a:r>
                <a:r>
                  <a:rPr lang="zh-CN" altLang="en-US" sz="1600" dirty="0">
                    <a:sym typeface="思源黑体 CN" panose="020B0500000000000000" pitchFamily="34" charset="-122"/>
                  </a:rPr>
                  <a:t>中，如果对搜索空间中的任一状态 </a:t>
                </a:r>
                <a:r>
                  <a:rPr lang="en-US" sz="1600" dirty="0">
                    <a:sym typeface="思源黑体 CN" panose="020B0500000000000000" pitchFamily="34" charset="-122"/>
                  </a:rPr>
                  <a:t>n </a:t>
                </a:r>
                <a:r>
                  <a:rPr lang="zh-CN" altLang="en-US" sz="1600" dirty="0">
                    <a:sym typeface="思源黑体 CN" panose="020B0500000000000000" pitchFamily="34" charset="-122"/>
                  </a:rPr>
                  <a:t>都有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1</m:t>
                        </m:r>
                      </m:sub>
                    </m:sSub>
                    <m:r>
                      <a:rPr lang="en-US" altLang="zh-CN" sz="1600">
                        <a:latin typeface="Cambria Math" panose="02040503050406030204" pitchFamily="18" charset="0"/>
                      </a:rPr>
                      <m:t> </m:t>
                    </m:r>
                  </m:oMath>
                </a14:m>
                <a:r>
                  <a:rPr lang="en-US" sz="1600" dirty="0">
                    <a:sym typeface="思源黑体 CN" panose="020B0500000000000000" pitchFamily="34" charset="-122"/>
                  </a:rPr>
                  <a:t>≤</a:t>
                </a:r>
                <a:r>
                  <a:rPr lang="zh-CN" altLang="zh-CN"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2</m:t>
                        </m:r>
                      </m:sub>
                    </m:sSub>
                  </m:oMath>
                </a14:m>
                <a:r>
                  <a:rPr lang="en-US" altLang="zh-CN" sz="1600" dirty="0">
                    <a:sym typeface="思源黑体 CN" panose="020B0500000000000000" pitchFamily="34" charset="-122"/>
                  </a:rPr>
                  <a:t> </a:t>
                </a:r>
                <a:r>
                  <a:rPr lang="en-US" sz="1600" dirty="0">
                    <a:sym typeface="思源黑体 CN" panose="020B0500000000000000" pitchFamily="34" charset="-122"/>
                  </a:rPr>
                  <a:t>，</a:t>
                </a:r>
                <a:r>
                  <a:rPr lang="zh-CN" altLang="en-US" sz="1600" dirty="0">
                    <a:sym typeface="思源黑体 CN" panose="020B0500000000000000" pitchFamily="34" charset="-122"/>
                  </a:rPr>
                  <a:t>就称策略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2</m:t>
                        </m:r>
                      </m:sub>
                    </m:sSub>
                  </m:oMath>
                </a14:m>
                <a:r>
                  <a:rPr lang="en-US" sz="1600" dirty="0">
                    <a:sym typeface="思源黑体 CN" panose="020B0500000000000000" pitchFamily="34" charset="-122"/>
                  </a:rPr>
                  <a:t> </a:t>
                </a:r>
                <a:r>
                  <a:rPr lang="zh-CN" altLang="en-US" sz="1600" dirty="0">
                    <a:sym typeface="思源黑体 CN" panose="020B0500000000000000" pitchFamily="34" charset="-122"/>
                  </a:rPr>
                  <a:t>比</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1</m:t>
                        </m:r>
                      </m:sub>
                    </m:sSub>
                  </m:oMath>
                </a14:m>
                <a:r>
                  <a:rPr lang="zh-CN" altLang="en-US" sz="1600" dirty="0">
                    <a:sym typeface="思源黑体 CN" panose="020B0500000000000000" pitchFamily="34" charset="-122"/>
                  </a:rPr>
                  <a:t>具有更多的信息性。如果某一搜索策略的 </a:t>
                </a:r>
                <a14:m>
                  <m:oMath xmlns:m="http://schemas.openxmlformats.org/officeDocument/2006/math">
                    <m:r>
                      <a:rPr lang="en-US" altLang="zh-CN" sz="1600">
                        <a:latin typeface="Cambria Math" panose="02040503050406030204" pitchFamily="18" charset="0"/>
                      </a:rPr>
                      <m:t>h</m:t>
                    </m:r>
                    <m:r>
                      <a:rPr lang="zh-CN" altLang="zh-CN" sz="1600">
                        <a:latin typeface="Cambria Math" panose="02040503050406030204" pitchFamily="18" charset="0"/>
                      </a:rPr>
                      <m:t>（</m:t>
                    </m:r>
                    <m:r>
                      <a:rPr lang="en-US" altLang="zh-CN" sz="1600">
                        <a:latin typeface="Cambria Math" panose="02040503050406030204" pitchFamily="18" charset="0"/>
                      </a:rPr>
                      <m:t>𝑛</m:t>
                    </m:r>
                    <m:r>
                      <a:rPr lang="zh-CN" altLang="zh-CN" sz="1600">
                        <a:latin typeface="Cambria Math" panose="02040503050406030204" pitchFamily="18" charset="0"/>
                      </a:rPr>
                      <m:t>）</m:t>
                    </m:r>
                  </m:oMath>
                </a14:m>
                <a:r>
                  <a:rPr lang="zh-CN" altLang="en-US" sz="1600" dirty="0">
                    <a:sym typeface="思源黑体 CN" panose="020B0500000000000000" pitchFamily="34" charset="-122"/>
                  </a:rPr>
                  <a:t>越大，则它所搜索的状态越少。</a:t>
                </a:r>
              </a:p>
              <a:p>
                <a:pPr indent="457200">
                  <a:lnSpc>
                    <a:spcPct val="150000"/>
                  </a:lnSpc>
                </a:pPr>
                <a:r>
                  <a:rPr lang="zh-CN" altLang="en-US" sz="1600" dirty="0">
                    <a:sym typeface="思源黑体 CN" panose="020B0500000000000000" pitchFamily="34" charset="-122"/>
                  </a:rPr>
                  <a:t>如果启发式策略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2</m:t>
                        </m:r>
                      </m:sub>
                    </m:sSub>
                  </m:oMath>
                </a14:m>
                <a:r>
                  <a:rPr lang="en-US" sz="1600" dirty="0">
                    <a:sym typeface="思源黑体 CN" panose="020B0500000000000000" pitchFamily="34" charset="-122"/>
                  </a:rPr>
                  <a:t> </a:t>
                </a:r>
                <a:r>
                  <a:rPr lang="zh-CN" altLang="en-US" sz="1600" dirty="0">
                    <a:sym typeface="思源黑体 CN" panose="020B0500000000000000" pitchFamily="34" charset="-122"/>
                  </a:rPr>
                  <a:t>的信息性比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1</m:t>
                        </m:r>
                      </m:sub>
                    </m:sSub>
                  </m:oMath>
                </a14:m>
                <a:r>
                  <a:rPr lang="en-US" sz="1600" dirty="0">
                    <a:sym typeface="思源黑体 CN" panose="020B0500000000000000" pitchFamily="34" charset="-122"/>
                  </a:rPr>
                  <a:t> </a:t>
                </a:r>
                <a:r>
                  <a:rPr lang="zh-CN" altLang="en-US" sz="1600" dirty="0">
                    <a:sym typeface="思源黑体 CN" panose="020B0500000000000000" pitchFamily="34" charset="-122"/>
                  </a:rPr>
                  <a:t>要多，则用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2</m:t>
                        </m:r>
                      </m:sub>
                    </m:sSub>
                  </m:oMath>
                </a14:m>
                <a:r>
                  <a:rPr lang="zh-CN" altLang="en-US" sz="1600" dirty="0">
                    <a:sym typeface="思源黑体 CN" panose="020B0500000000000000" pitchFamily="34" charset="-122"/>
                  </a:rPr>
                  <a:t>所搜索的状态集合是用 </a:t>
                </a:r>
                <a14:m>
                  <m:oMath xmlns:m="http://schemas.openxmlformats.org/officeDocument/2006/math">
                    <m:sSub>
                      <m:sSubPr>
                        <m:ctrlPr>
                          <a:rPr lang="zh-CN"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1</m:t>
                        </m:r>
                      </m:sub>
                    </m:sSub>
                  </m:oMath>
                </a14:m>
                <a:r>
                  <a:rPr lang="zh-CN" altLang="en-US" sz="1600" dirty="0">
                    <a:sym typeface="思源黑体 CN" panose="020B0500000000000000" pitchFamily="34" charset="-122"/>
                  </a:rPr>
                  <a:t>所搜索的一个子集。因此，算法 </a:t>
                </a:r>
                <a:r>
                  <a:rPr lang="en-US" sz="1600" dirty="0">
                    <a:sym typeface="思源黑体 CN" panose="020B0500000000000000" pitchFamily="34" charset="-122"/>
                  </a:rPr>
                  <a:t>A*</a:t>
                </a:r>
                <a:r>
                  <a:rPr lang="zh-CN" altLang="en-US" sz="1600" dirty="0">
                    <a:sym typeface="思源黑体 CN" panose="020B0500000000000000" pitchFamily="34" charset="-122"/>
                  </a:rPr>
                  <a:t>的信息性越多，它所搜索的状态就越少。必须注意的是，更多的信息性需要更多的计算时间，从而有可能抵消减小搜索空间所带来的益处。</a:t>
                </a:r>
                <a:endParaRPr lang="en-US" sz="1600" dirty="0">
                  <a:sym typeface="思源黑体 CN" panose="020B0500000000000000" pitchFamily="34" charset="-122"/>
                </a:endParaRPr>
              </a:p>
            </p:txBody>
          </p:sp>
        </mc:Choice>
        <mc:Fallback xmlns="">
          <p:sp>
            <p:nvSpPr>
              <p:cNvPr id="3" name="内容">
                <a:extLst>
                  <a:ext uri="{FF2B5EF4-FFF2-40B4-BE49-F238E27FC236}">
                    <a16:creationId xmlns:a16="http://schemas.microsoft.com/office/drawing/2014/main" id="{070DF11B-2CBE-B07C-CA53-872ED1758AE3}"/>
                  </a:ext>
                </a:extLst>
              </p:cNvPr>
              <p:cNvSpPr txBox="1">
                <a:spLocks noRot="1" noChangeAspect="1" noMove="1" noResize="1" noEditPoints="1" noAdjustHandles="1" noChangeArrowheads="1" noChangeShapeType="1" noTextEdit="1"/>
              </p:cNvSpPr>
              <p:nvPr>
                <p:custDataLst>
                  <p:tags r:id="rId9"/>
                </p:custDataLst>
              </p:nvPr>
            </p:nvSpPr>
            <p:spPr>
              <a:xfrm>
                <a:off x="5844320" y="925407"/>
                <a:ext cx="5201296" cy="5523018"/>
              </a:xfrm>
              <a:prstGeom prst="rect">
                <a:avLst/>
              </a:prstGeom>
              <a:blipFill>
                <a:blip r:embed="rId10"/>
                <a:stretch>
                  <a:fillRect l="-1055" r="-703" b="-22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56188602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状态空间搜索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灰色 3D 艺术图">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5253" y="1578644"/>
            <a:ext cx="4329988" cy="2859371"/>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5910995" y="974405"/>
            <a:ext cx="6010276" cy="1177895"/>
          </a:xfrm>
          <a:prstGeom prst="rect">
            <a:avLst/>
          </a:prstGeom>
          <a:noFill/>
          <a:ln>
            <a:noFill/>
          </a:ln>
        </p:spPr>
        <p:txBody>
          <a:bodyPr spcFirstLastPara="1" wrap="square" lIns="60950" tIns="30466" rIns="60950" bIns="30466" anchor="t" anchorCtr="0">
            <a:normAutofit/>
          </a:bodyPr>
          <a:lstStyle/>
          <a:p>
            <a:pPr indent="457200">
              <a:lnSpc>
                <a:spcPct val="150000"/>
              </a:lnSpc>
            </a:pP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0" name="文本框 9">
            <a:extLst>
              <a:ext uri="{FF2B5EF4-FFF2-40B4-BE49-F238E27FC236}">
                <a16:creationId xmlns:a16="http://schemas.microsoft.com/office/drawing/2014/main" id="{028CBFE4-6F3F-45F7-4CCE-145F86216421}"/>
              </a:ext>
            </a:extLst>
          </p:cNvPr>
          <p:cNvSpPr txBox="1"/>
          <p:nvPr/>
        </p:nvSpPr>
        <p:spPr>
          <a:xfrm>
            <a:off x="6223846" y="1676382"/>
            <a:ext cx="5180824" cy="1895519"/>
          </a:xfrm>
          <a:prstGeom prst="rect">
            <a:avLst/>
          </a:prstGeom>
          <a:noFill/>
        </p:spPr>
        <p:txBody>
          <a:bodyPr wrap="square">
            <a:sp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用搜索技术来求解问题的系统均会定义一个状态空间，并通过适当的搜索算法在状态空间中搜索解答或解答路径。</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状态空间搜索的研究焦点在于设计高效的搜索算法，以降低搜索代价并解决组合爆炸问题。</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247491530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状态空间搜索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灰色 3D 艺术图">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5253" y="1578644"/>
            <a:ext cx="4329988" cy="2859371"/>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5910995" y="974405"/>
            <a:ext cx="6010276" cy="1177895"/>
          </a:xfrm>
          <a:prstGeom prst="rect">
            <a:avLst/>
          </a:prstGeom>
          <a:noFill/>
          <a:ln>
            <a:noFill/>
          </a:ln>
        </p:spPr>
        <p:txBody>
          <a:bodyPr spcFirstLastPara="1" wrap="square" lIns="60950" tIns="30466" rIns="60950" bIns="30466" anchor="t" anchorCtr="0">
            <a:normAutofit/>
          </a:bodyPr>
          <a:lstStyle/>
          <a:p>
            <a:pPr indent="457200">
              <a:lnSpc>
                <a:spcPct val="150000"/>
              </a:lnSpc>
            </a:pP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5"/>
            </p:custDataLst>
          </p:nvPr>
        </p:nvSpPr>
        <p:spPr>
          <a:xfrm>
            <a:off x="5910995" y="1091455"/>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问题的状态空间表示法</a:t>
            </a:r>
          </a:p>
        </p:txBody>
      </p:sp>
      <p:sp>
        <p:nvSpPr>
          <p:cNvPr id="10" name="文本框 9">
            <a:extLst>
              <a:ext uri="{FF2B5EF4-FFF2-40B4-BE49-F238E27FC236}">
                <a16:creationId xmlns:a16="http://schemas.microsoft.com/office/drawing/2014/main" id="{028CBFE4-6F3F-45F7-4CCE-145F86216421}"/>
              </a:ext>
            </a:extLst>
          </p:cNvPr>
          <p:cNvSpPr txBox="1"/>
          <p:nvPr/>
        </p:nvSpPr>
        <p:spPr>
          <a:xfrm>
            <a:off x="5844320" y="1481827"/>
            <a:ext cx="5180824" cy="787523"/>
          </a:xfrm>
          <a:prstGeom prst="rect">
            <a:avLst/>
          </a:prstGeom>
          <a:noFill/>
        </p:spPr>
        <p:txBody>
          <a:bodyPr wrap="square">
            <a:spAutoFit/>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状态空间表示法是指用“状态”和“操作”组成的“状态空间”来表示问题求解的一种方法。</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5" name="文本框 4">
            <a:extLst>
              <a:ext uri="{FF2B5EF4-FFF2-40B4-BE49-F238E27FC236}">
                <a16:creationId xmlns:a16="http://schemas.microsoft.com/office/drawing/2014/main" id="{BEB625D9-6DCF-64DB-F77D-25052A256A81}"/>
              </a:ext>
            </a:extLst>
          </p:cNvPr>
          <p:cNvSpPr txBox="1"/>
          <p:nvPr/>
        </p:nvSpPr>
        <p:spPr>
          <a:xfrm>
            <a:off x="5844320" y="2345304"/>
            <a:ext cx="5180824" cy="1023742"/>
          </a:xfrm>
          <a:prstGeom prst="rect">
            <a:avLst/>
          </a:prstGeom>
          <a:noFill/>
        </p:spPr>
        <p:txBody>
          <a:bodyPr wrap="square">
            <a:sp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）状态是指为了描述问题求解过程中不同时刻下状况（例如初始状况、事实等叙述性知识）间的差异，而引入的最少的一组变量的有序组合。它常用矢量形式表示，例如：</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9" name="图片 8" descr="文本, 信件&#10;&#10;描述已自动生成">
            <a:extLst>
              <a:ext uri="{FF2B5EF4-FFF2-40B4-BE49-F238E27FC236}">
                <a16:creationId xmlns:a16="http://schemas.microsoft.com/office/drawing/2014/main" id="{2098201F-1367-CD15-5919-F073666E0443}"/>
              </a:ext>
            </a:extLst>
          </p:cNvPr>
          <p:cNvPicPr>
            <a:picLocks noChangeAspect="1"/>
          </p:cNvPicPr>
          <p:nvPr/>
        </p:nvPicPr>
        <p:blipFill rotWithShape="1">
          <a:blip r:embed="rId9">
            <a:extLst>
              <a:ext uri="{28A0092B-C50C-407E-A947-70E740481C1C}">
                <a14:useLocalDpi xmlns:a14="http://schemas.microsoft.com/office/drawing/2010/main" val="0"/>
              </a:ext>
            </a:extLst>
          </a:blip>
          <a:srcRect t="24373"/>
          <a:stretch/>
        </p:blipFill>
        <p:spPr>
          <a:xfrm>
            <a:off x="7027440" y="3369046"/>
            <a:ext cx="2423370" cy="449534"/>
          </a:xfrm>
          <a:prstGeom prst="rect">
            <a:avLst/>
          </a:prstGeom>
        </p:spPr>
      </p:pic>
      <p:sp>
        <p:nvSpPr>
          <p:cNvPr id="11" name="文本框 10">
            <a:extLst>
              <a:ext uri="{FF2B5EF4-FFF2-40B4-BE49-F238E27FC236}">
                <a16:creationId xmlns:a16="http://schemas.microsoft.com/office/drawing/2014/main" id="{1EE55806-5A99-3C51-0175-962ACB6154A8}"/>
              </a:ext>
            </a:extLst>
          </p:cNvPr>
          <p:cNvSpPr txBox="1"/>
          <p:nvPr/>
        </p:nvSpPr>
        <p:spPr>
          <a:xfrm>
            <a:off x="5910995" y="3757941"/>
            <a:ext cx="5180824" cy="1346907"/>
          </a:xfrm>
          <a:prstGeom prst="rect">
            <a:avLst/>
          </a:prstGeom>
          <a:noFill/>
        </p:spPr>
        <p:txBody>
          <a:bodyPr wrap="square">
            <a:sp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操作也被称为运算符或算符，它使状态中的某些分量发生改变，从而使问题由一个具体状态改变到另一个具体状态。操作可以是一个机械的步骤、过程、规则或算子，并能指出状态之间的关系。操作用于反映过程性知识。</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2" name="文本框 11">
            <a:extLst>
              <a:ext uri="{FF2B5EF4-FFF2-40B4-BE49-F238E27FC236}">
                <a16:creationId xmlns:a16="http://schemas.microsoft.com/office/drawing/2014/main" id="{7F8600BA-C28E-03A1-39C1-2839369C7142}"/>
              </a:ext>
            </a:extLst>
          </p:cNvPr>
          <p:cNvSpPr txBox="1"/>
          <p:nvPr/>
        </p:nvSpPr>
        <p:spPr>
          <a:xfrm>
            <a:off x="5844320" y="5210141"/>
            <a:ext cx="5180824" cy="700576"/>
          </a:xfrm>
          <a:prstGeom prst="rect">
            <a:avLst/>
          </a:prstGeom>
          <a:noFill/>
        </p:spPr>
        <p:txBody>
          <a:bodyPr wrap="square">
            <a:sp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）状态空间是指一个由问题的全部可能状态及其相互关系（即操作）所构成的有限集合。</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4103805945"/>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状态空间搜索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灰色 3D 艺术图">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5253" y="1578644"/>
            <a:ext cx="4329988" cy="2859371"/>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5910995" y="974405"/>
            <a:ext cx="6010276" cy="1177895"/>
          </a:xfrm>
          <a:prstGeom prst="rect">
            <a:avLst/>
          </a:prstGeom>
          <a:noFill/>
          <a:ln>
            <a:noFill/>
          </a:ln>
        </p:spPr>
        <p:txBody>
          <a:bodyPr spcFirstLastPara="1" wrap="square" lIns="60950" tIns="30466" rIns="60950" bIns="30466" anchor="t" anchorCtr="0">
            <a:normAutofit/>
          </a:bodyPr>
          <a:lstStyle/>
          <a:p>
            <a:pPr indent="457200">
              <a:lnSpc>
                <a:spcPct val="150000"/>
              </a:lnSpc>
            </a:pP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6" name="标题">
            <a:extLst>
              <a:ext uri="{FF2B5EF4-FFF2-40B4-BE49-F238E27FC236}">
                <a16:creationId xmlns:a16="http://schemas.microsoft.com/office/drawing/2014/main" id="{17DD31F8-6FF0-569C-6B3C-F49065FF33BE}"/>
              </a:ext>
            </a:extLst>
          </p:cNvPr>
          <p:cNvSpPr txBox="1"/>
          <p:nvPr>
            <p:custDataLst>
              <p:tags r:id="rId5"/>
            </p:custDataLst>
          </p:nvPr>
        </p:nvSpPr>
        <p:spPr>
          <a:xfrm>
            <a:off x="6730145" y="1150087"/>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000" b="1" kern="1200" dirty="0">
                <a:latin typeface="思源黑体 CN" panose="020B0500000000000000" pitchFamily="34" charset="-122"/>
                <a:ea typeface="思源黑体 CN" panose="020B0500000000000000" pitchFamily="34" charset="-122"/>
                <a:sym typeface="思源黑体 CN" panose="020B0500000000000000" pitchFamily="34" charset="-122"/>
              </a:rPr>
              <a:t>状态空间搜索的基本思想</a:t>
            </a:r>
          </a:p>
        </p:txBody>
      </p:sp>
      <p:sp>
        <p:nvSpPr>
          <p:cNvPr id="10" name="文本框 9">
            <a:extLst>
              <a:ext uri="{FF2B5EF4-FFF2-40B4-BE49-F238E27FC236}">
                <a16:creationId xmlns:a16="http://schemas.microsoft.com/office/drawing/2014/main" id="{028CBFE4-6F3F-45F7-4CCE-145F86216421}"/>
              </a:ext>
            </a:extLst>
          </p:cNvPr>
          <p:cNvSpPr txBox="1"/>
          <p:nvPr/>
        </p:nvSpPr>
        <p:spPr>
          <a:xfrm>
            <a:off x="5844320" y="1481827"/>
            <a:ext cx="5180824" cy="1526187"/>
          </a:xfrm>
          <a:prstGeom prst="rect">
            <a:avLst/>
          </a:prstGeom>
          <a:noFill/>
        </p:spPr>
        <p:txBody>
          <a:bodyPr wrap="square">
            <a:sp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状态空间搜索的基本思想就是通过搜索引擎寻找一个操作算子的调用序列，使问题从初始状态转变到目标状态，而转变过程中的状态序列或相应的操作算子调用序列称为从初始状态到目标状态的解答路径。</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8" name="文本框 7">
            <a:extLst>
              <a:ext uri="{FF2B5EF4-FFF2-40B4-BE49-F238E27FC236}">
                <a16:creationId xmlns:a16="http://schemas.microsoft.com/office/drawing/2014/main" id="{3D4CD8E3-AE97-5922-11ED-79A2527796E1}"/>
              </a:ext>
            </a:extLst>
          </p:cNvPr>
          <p:cNvSpPr txBox="1"/>
          <p:nvPr/>
        </p:nvSpPr>
        <p:spPr>
          <a:xfrm>
            <a:off x="5844320" y="2996450"/>
            <a:ext cx="5180824" cy="3003515"/>
          </a:xfrm>
          <a:prstGeom prst="rect">
            <a:avLst/>
          </a:prstGeom>
          <a:noFill/>
        </p:spPr>
        <p:txBody>
          <a:bodyPr wrap="square">
            <a:spAutoFit/>
          </a:bodyPr>
          <a:lstStyle/>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通常，状态空间的解答路径有多条，但最短的只有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条或少数几条。一个状态可以有多个可供选择的操作算子会导致多条待搜索的解答路径，这种选择在逻辑上称为“或”关系，意指只要其中有一条路径通往目标状态，就能获得成功解答。由此，这样的有向图称为或图。</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indent="457200">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在搜索解答路径的过程中，只画出搜索时直接涉及的节点和弧线，构成所谓的搜索图。搜索空间的压缩程度主要取决于搜索引擎釆用的搜索算法。</a:t>
            </a:r>
            <a:endPar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287665682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滑4"/>
          <p:cNvSpPr/>
          <p:nvPr>
            <p:custDataLst>
              <p:tags r:id="rId2"/>
            </p:custDataLst>
          </p:nvPr>
        </p:nvSpPr>
        <p:spPr>
          <a:xfrm>
            <a:off x="9729788" y="0"/>
            <a:ext cx="2462213" cy="6257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 name="Freeform: Shape 25"/>
          <p:cNvSpPr/>
          <p:nvPr>
            <p:custDataLst>
              <p:tags r:id="rId3"/>
            </p:custDataLst>
          </p:nvPr>
        </p:nvSpPr>
        <p:spPr>
          <a:xfrm flipH="1">
            <a:off x="218928" y="169692"/>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 name="Text1">
            <a:extLst>
              <a:ext uri="{FF2B5EF4-FFF2-40B4-BE49-F238E27FC236}">
                <a16:creationId xmlns:a16="http://schemas.microsoft.com/office/drawing/2014/main" id="{F2A3448E-E1EF-CBEF-BA61-05BEA6AC9744}"/>
              </a:ext>
            </a:extLst>
          </p:cNvPr>
          <p:cNvSpPr txBox="1"/>
          <p:nvPr>
            <p:custDataLst>
              <p:tags r:id="rId4"/>
            </p:custDataLst>
          </p:nvPr>
        </p:nvSpPr>
        <p:spPr>
          <a:xfrm>
            <a:off x="218928" y="290489"/>
            <a:ext cx="3151098" cy="790865"/>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t">
              <a:lnSpc>
                <a:spcPct val="130000"/>
              </a:lnSpc>
              <a:spcBef>
                <a:spcPts val="250"/>
              </a:spcBef>
              <a:spcAft>
                <a:spcPts val="250"/>
              </a:spcAft>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与或树搜索</a:t>
            </a:r>
            <a:endParaRPr lang="en-US" altLang="zh-CN" sz="32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p:txBody>
      </p:sp>
      <p:sp>
        <p:nvSpPr>
          <p:cNvPr id="3" name="Text2">
            <a:extLst>
              <a:ext uri="{FF2B5EF4-FFF2-40B4-BE49-F238E27FC236}">
                <a16:creationId xmlns:a16="http://schemas.microsoft.com/office/drawing/2014/main" id="{BF09628D-E4B0-C6D7-64C0-472DF9C468B0}"/>
              </a:ext>
            </a:extLst>
          </p:cNvPr>
          <p:cNvSpPr txBox="1"/>
          <p:nvPr>
            <p:custDataLst>
              <p:tags r:id="rId5"/>
            </p:custDataLst>
          </p:nvPr>
        </p:nvSpPr>
        <p:spPr>
          <a:xfrm>
            <a:off x="291318" y="1216807"/>
            <a:ext cx="9309882" cy="5041118"/>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just" defTabSz="914400" rtl="0" eaLnBrk="1" fontAlgn="auto" latinLnBrk="0" hangingPunct="1">
              <a:lnSpc>
                <a:spcPct val="150000"/>
              </a:lnSpc>
              <a:spcBef>
                <a:spcPct val="0"/>
              </a:spcBef>
              <a:spcAft>
                <a:spcPct val="0"/>
              </a:spcAft>
              <a:buClrTx/>
              <a:buSzTx/>
              <a:buFontTx/>
              <a:buNone/>
              <a:defRPr/>
            </a:pPr>
            <a:r>
              <a:rPr lang="zh-CN" altLang="en-US" spc="120" dirty="0">
                <a:ln w="3175">
                  <a:noFill/>
                  <a:prstDash val="dash"/>
                </a:ln>
                <a:ea typeface="思源黑体 CN" panose="020B0500000000000000" pitchFamily="34" charset="-122"/>
                <a:sym typeface="思源黑体 CN" panose="020B0500000000000000" pitchFamily="34" charset="-122"/>
              </a:rPr>
              <a:t>与或树搜索是一种计算机搜索算法，用于在决策树或状态空间中搜索最优解。它将搜索问题的状态表示为不同节点，每个节点都有一个布尔值，即“真”或“假”，然后从根节点开始依次向下扩展每个节点，同时根据节点的布尔值来决定是否进一步扩展其下一级子节点。如果当前节点的布尔值为“真”，则只需要向下扩展其所有子节点，直到找到一个最优解；反之，如果当前节点的布尔值为“假”，则只需停止搜索这个子树，返回其父节点，继续搜索其他子树。</a:t>
            </a:r>
          </a:p>
          <a:p>
            <a:pPr marL="0" marR="0" lvl="0" indent="457200" defTabSz="914400" rtl="0" eaLnBrk="1" fontAlgn="auto" latinLnBrk="0" hangingPunct="1">
              <a:lnSpc>
                <a:spcPct val="150000"/>
              </a:lnSpc>
              <a:spcBef>
                <a:spcPct val="0"/>
              </a:spcBef>
              <a:spcAft>
                <a:spcPct val="0"/>
              </a:spcAft>
              <a:buClrTx/>
              <a:buSzTx/>
              <a:buFontTx/>
              <a:buNone/>
              <a:tabLst/>
              <a:defRPr/>
            </a:pPr>
            <a:r>
              <a:rPr lang="zh-CN" altLang="en-US" spc="120" dirty="0">
                <a:ln w="3175">
                  <a:noFill/>
                  <a:prstDash val="dash"/>
                </a:ln>
                <a:ea typeface="思源黑体 CN" panose="020B0500000000000000" pitchFamily="34" charset="-122"/>
                <a:sym typeface="思源黑体 CN" panose="020B0500000000000000" pitchFamily="34" charset="-122"/>
              </a:rPr>
              <a:t>与或树搜索算法的目标是通过最小化搜索成本来找到最优解。它适用于解决很多问题，例如棋盘游戏、自动规划、语言理解和计算机视觉等。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over dir="l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6"/>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7"/>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8"/>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9"/>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20"/>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1775460" y="3613464"/>
            <a:ext cx="8641080" cy="521970"/>
            <a:chOff x="2741" y="4416"/>
            <a:chExt cx="13608" cy="822"/>
          </a:xfrm>
        </p:grpSpPr>
        <p:sp>
          <p:nvSpPr>
            <p:cNvPr id="25" name="TextBox 4"/>
            <p:cNvSpPr txBox="1"/>
            <p:nvPr>
              <p:custDataLst>
                <p:tags r:id="rId14"/>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启发式搜索</a:t>
              </a:r>
            </a:p>
          </p:txBody>
        </p:sp>
        <p:sp>
          <p:nvSpPr>
            <p:cNvPr id="38" name="Rounded Rectangle 12"/>
            <p:cNvSpPr/>
            <p:nvPr>
              <p:custDataLst>
                <p:tags r:id="rId15"/>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1775460" y="2959837"/>
            <a:ext cx="8641080" cy="521970"/>
            <a:chOff x="2741" y="2999"/>
            <a:chExt cx="13608" cy="822"/>
          </a:xfrm>
        </p:grpSpPr>
        <p:sp>
          <p:nvSpPr>
            <p:cNvPr id="13" name="Rounded Rectangle 12"/>
            <p:cNvSpPr/>
            <p:nvPr>
              <p:custDataLst>
                <p:tags r:id="rId12"/>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13"/>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盲目搜索</a:t>
              </a:r>
            </a:p>
          </p:txBody>
        </p:sp>
      </p:grpSp>
      <p:grpSp>
        <p:nvGrpSpPr>
          <p:cNvPr id="47" name="Text3"/>
          <p:cNvGrpSpPr/>
          <p:nvPr/>
        </p:nvGrpSpPr>
        <p:grpSpPr>
          <a:xfrm>
            <a:off x="1775460" y="2306210"/>
            <a:ext cx="8641080" cy="521970"/>
            <a:chOff x="2741" y="1622"/>
            <a:chExt cx="13608" cy="822"/>
          </a:xfrm>
        </p:grpSpPr>
        <p:sp>
          <p:nvSpPr>
            <p:cNvPr id="14" name="TextBox 4"/>
            <p:cNvSpPr txBox="1"/>
            <p:nvPr>
              <p:custDataLst>
                <p:tags r:id="rId10"/>
              </p:custDataLst>
            </p:nvPr>
          </p:nvSpPr>
          <p:spPr>
            <a:xfrm>
              <a:off x="3597" y="1622"/>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搜索</a:t>
              </a:r>
            </a:p>
          </p:txBody>
        </p:sp>
        <p:sp>
          <p:nvSpPr>
            <p:cNvPr id="39" name="Rounded Rectangle 12"/>
            <p:cNvSpPr/>
            <p:nvPr>
              <p:custDataLst>
                <p:tags r:id="rId11"/>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grpSp>
        <p:nvGrpSpPr>
          <p:cNvPr id="3" name="Text1">
            <a:extLst>
              <a:ext uri="{FF2B5EF4-FFF2-40B4-BE49-F238E27FC236}">
                <a16:creationId xmlns:a16="http://schemas.microsoft.com/office/drawing/2014/main" id="{6A9B9A6C-AE84-A13C-FDEC-C06ABF326833}"/>
              </a:ext>
            </a:extLst>
          </p:cNvPr>
          <p:cNvGrpSpPr/>
          <p:nvPr/>
        </p:nvGrpSpPr>
        <p:grpSpPr>
          <a:xfrm>
            <a:off x="1779835" y="4321286"/>
            <a:ext cx="8641080" cy="521970"/>
            <a:chOff x="2741" y="4416"/>
            <a:chExt cx="13608" cy="822"/>
          </a:xfrm>
        </p:grpSpPr>
        <p:sp>
          <p:nvSpPr>
            <p:cNvPr id="6" name="TextBox 4">
              <a:extLst>
                <a:ext uri="{FF2B5EF4-FFF2-40B4-BE49-F238E27FC236}">
                  <a16:creationId xmlns:a16="http://schemas.microsoft.com/office/drawing/2014/main" id="{8EB430E9-819D-0F1C-C215-60E5092002A5}"/>
                </a:ext>
              </a:extLst>
            </p:cNvPr>
            <p:cNvSpPr txBox="1"/>
            <p:nvPr>
              <p:custDataLst>
                <p:tags r:id="rId8"/>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状态空间搜索</a:t>
              </a:r>
            </a:p>
          </p:txBody>
        </p:sp>
        <p:sp>
          <p:nvSpPr>
            <p:cNvPr id="7" name="Rounded Rectangle 12">
              <a:extLst>
                <a:ext uri="{FF2B5EF4-FFF2-40B4-BE49-F238E27FC236}">
                  <a16:creationId xmlns:a16="http://schemas.microsoft.com/office/drawing/2014/main" id="{2CF89F44-62DA-CC7B-18C4-764C1F5C5975}"/>
                </a:ext>
              </a:extLst>
            </p:cNvPr>
            <p:cNvSpPr/>
            <p:nvPr>
              <p:custDataLst>
                <p:tags r:id="rId9"/>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11" name="Text1">
            <a:extLst>
              <a:ext uri="{FF2B5EF4-FFF2-40B4-BE49-F238E27FC236}">
                <a16:creationId xmlns:a16="http://schemas.microsoft.com/office/drawing/2014/main" id="{FDFE90AA-11A9-8557-7697-6DCEE35C7C13}"/>
              </a:ext>
            </a:extLst>
          </p:cNvPr>
          <p:cNvGrpSpPr/>
          <p:nvPr/>
        </p:nvGrpSpPr>
        <p:grpSpPr>
          <a:xfrm>
            <a:off x="1775460" y="5029108"/>
            <a:ext cx="8641080" cy="521970"/>
            <a:chOff x="2741" y="4416"/>
            <a:chExt cx="13608" cy="822"/>
          </a:xfrm>
        </p:grpSpPr>
        <p:sp>
          <p:nvSpPr>
            <p:cNvPr id="12" name="TextBox 4">
              <a:extLst>
                <a:ext uri="{FF2B5EF4-FFF2-40B4-BE49-F238E27FC236}">
                  <a16:creationId xmlns:a16="http://schemas.microsoft.com/office/drawing/2014/main" id="{CED182F8-6C74-2DB5-7090-C6E000E643EF}"/>
                </a:ext>
              </a:extLst>
            </p:cNvPr>
            <p:cNvSpPr txBox="1"/>
            <p:nvPr>
              <p:custDataLst>
                <p:tags r:id="rId6"/>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与或树搜索</a:t>
              </a:r>
            </a:p>
          </p:txBody>
        </p:sp>
        <p:sp>
          <p:nvSpPr>
            <p:cNvPr id="15" name="Rounded Rectangle 12">
              <a:extLst>
                <a:ext uri="{FF2B5EF4-FFF2-40B4-BE49-F238E27FC236}">
                  <a16:creationId xmlns:a16="http://schemas.microsoft.com/office/drawing/2014/main" id="{E4197932-8C3A-A1EC-5E89-388C4F3B07D0}"/>
                </a:ext>
              </a:extLst>
            </p:cNvPr>
            <p:cNvSpPr/>
            <p:nvPr>
              <p:custDataLst>
                <p:tags r:id="rId7"/>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to="" calcmode="lin" valueType="num">
                                      <p:cBhvr>
                                        <p:cTn id="35"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childTnLst>
                                </p:cTn>
                              </p:par>
                              <p:par>
                                <p:cTn id="37" presetID="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to="" calcmode="lin" valueType="num">
                                      <p:cBhvr>
                                        <p:cTn id="39" dur="500" fill="hold">
                                          <p:stCondLst>
                                            <p:cond delay="0"/>
                                          </p:stCondLst>
                                        </p:cTn>
                                        <p:tgtEl>
                                          <p:spTgt spid="11"/>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0" dur="500" fill="hold">
                                          <p:stCondLst>
                                            <p:cond delay="0"/>
                                          </p:stCondLst>
                                        </p:cTn>
                                        <p:tgtEl>
                                          <p:spTgt spid="11"/>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lnSpcReduction="10000"/>
          </a:bodyPr>
          <a:lstStyle/>
          <a:p>
            <a:pPr>
              <a:buSzPct val="100000"/>
            </a:pPr>
            <a:r>
              <a:rPr lang="zh-CN" alt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小结</a:t>
            </a:r>
            <a:endParaRPr lang="en-US" sz="32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1181527" y="2080264"/>
            <a:ext cx="9535390" cy="3215635"/>
          </a:xfrm>
          <a:prstGeom prst="rect">
            <a:avLst/>
          </a:prstGeom>
          <a:noFill/>
          <a:ln w="3175">
            <a:noFill/>
            <a:prstDash val="dash"/>
          </a:ln>
        </p:spPr>
        <p:txBody>
          <a:bodyPr wrap="square" lIns="63483" tIns="25393" rIns="63483" bIns="25393"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fontAlgn="t">
              <a:lnSpc>
                <a:spcPct val="130000"/>
              </a:lnSpc>
              <a:spcBef>
                <a:spcPts val="250"/>
              </a:spcBef>
              <a:spcAft>
                <a:spcPts val="250"/>
              </a:spcAft>
              <a:buSzPct val="100000"/>
            </a:pPr>
            <a:r>
              <a:rPr lang="zh-CN" altLang="en-US" sz="1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开发人工智能技术的一个主要目的就是解决非平凡问题，即难以用常规技术（数值计算、数据库应用等）直接解决的问题。这些问题的求解依赖于问题本身的描述和应用领域相关知识的应用方式。广义地说，人工智能问题都可以看作一个问题求解的过程。因此问题求解是人工智能的核心问题，其要求是在给定条件下寻求一个既能解决某类问题又能在有限步内完成的算法。</a:t>
            </a:r>
          </a:p>
          <a:p>
            <a:pPr indent="457200" fontAlgn="t">
              <a:lnSpc>
                <a:spcPct val="130000"/>
              </a:lnSpc>
              <a:spcBef>
                <a:spcPts val="250"/>
              </a:spcBef>
              <a:spcAft>
                <a:spcPts val="250"/>
              </a:spcAft>
              <a:buSzPct val="100000"/>
            </a:pPr>
            <a:r>
              <a:rPr lang="zh-CN" altLang="en-US" sz="1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按解决问题所需的领域的特有知识的多寡，问题求解系统可以划分为两大类，即知识贫乏系统和知识丰富系统。前者必须依靠搜索技术去解决问题，后者则需要求助于推理技术。
</a:t>
            </a:r>
            <a:endParaRPr lang="en-US" sz="18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6183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a:t>
            </a:r>
          </a:p>
        </p:txBody>
      </p:sp>
      <p:sp>
        <p:nvSpPr>
          <p:cNvPr id="44" name="Text2"/>
          <p:cNvSpPr txBox="1"/>
          <p:nvPr>
            <p:custDataLst>
              <p:tags r:id="rId3"/>
            </p:custDataLst>
          </p:nvPr>
        </p:nvSpPr>
        <p:spPr>
          <a:xfrm>
            <a:off x="4642238" y="1849270"/>
            <a:ext cx="6121012" cy="4316043"/>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t">
              <a:lnSpc>
                <a:spcPct val="130000"/>
              </a:lnSpc>
              <a:spcBef>
                <a:spcPts val="250"/>
              </a:spcBef>
              <a:spcAft>
                <a:spcPts val="250"/>
              </a:spcAft>
              <a:buSzPct val="100000"/>
            </a:pPr>
            <a:r>
              <a:rPr lang="zh-CN" altLang="en-US"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rPr>
              <a:t>搜索</a:t>
            </a:r>
            <a:endParaRPr lang="en-US" altLang="zh-CN" sz="3000" b="1" spc="160" dirty="0">
              <a:solidFill>
                <a:schemeClr val="accent1"/>
              </a:solidFill>
              <a:latin typeface="思源黑体 CN" panose="020B0500000000000000" pitchFamily="34" charset="-122"/>
              <a:ea typeface="思源黑体 CN" panose="020B0500000000000000" pitchFamily="34" charset="-122"/>
              <a:cs typeface="+mn-cs"/>
              <a:sym typeface="思源黑体 CN" panose="020B0500000000000000" pitchFamily="34" charset="-122"/>
            </a:endParaRPr>
          </a:p>
          <a:p>
            <a:pPr indent="457200" fontAlgn="t">
              <a:lnSpc>
                <a:spcPct val="130000"/>
              </a:lnSpc>
              <a:spcBef>
                <a:spcPts val="250"/>
              </a:spcBef>
              <a:spcAft>
                <a:spcPts val="250"/>
              </a:spcAft>
              <a:buSzPct val="100000"/>
            </a:pP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搜索就是根据问题的实际情况，按照一定的策略或规则，从知识库中寻找可利用的知识，从而构造一条使问题得到解决的代价最小的推理路径的过程。搜索包含两层含义：一是要找到从初始事实到问题最终答案的一条推理路径，二是找到的这条路径是时间和空间复杂度最小的推理路径。</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放大镜">
            <a:extLst>
              <a:ext uri="{FF2B5EF4-FFF2-40B4-BE49-F238E27FC236}">
                <a16:creationId xmlns:a16="http://schemas.microsoft.com/office/drawing/2014/main" id="{E31EC51D-0CE0-DE1C-35B4-44975E21DE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5198" y="2541956"/>
            <a:ext cx="2227336" cy="2227336"/>
          </a:xfrm>
          <a:prstGeom prst="rect">
            <a:avLst/>
          </a:prstGeom>
        </p:spPr>
      </p:pic>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017380" y="1176087"/>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搜索中需要解决的基本问题</a:t>
            </a:r>
          </a:p>
        </p:txBody>
      </p:sp>
      <p:sp>
        <p:nvSpPr>
          <p:cNvPr id="6" name="内容"/>
          <p:cNvSpPr txBox="1"/>
          <p:nvPr>
            <p:custDataLst>
              <p:tags r:id="rId3"/>
            </p:custDataLst>
          </p:nvPr>
        </p:nvSpPr>
        <p:spPr>
          <a:xfrm>
            <a:off x="5955469" y="1695412"/>
            <a:ext cx="5541433" cy="1909868"/>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）搜索过程是否一定能找到一个解。</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）当搜索过程找到一个解时，找到的是否是最佳解。</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）搜索过程的时间与空间复杂度如何。</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）搜索过程是否终止运行或是否会陷入一个死循环。</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4"/>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 </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组成圆形的书籍俯视图">
            <a:extLst>
              <a:ext uri="{FF2B5EF4-FFF2-40B4-BE49-F238E27FC236}">
                <a16:creationId xmlns:a16="http://schemas.microsoft.com/office/drawing/2014/main" id="{BF7F2608-5FB3-72A9-DE3F-4BADE53957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02782" y="1563353"/>
            <a:ext cx="4334932" cy="2889955"/>
          </a:xfrm>
          <a:prstGeom prst="rect">
            <a:avLst/>
          </a:prstGeom>
        </p:spPr>
      </p:pic>
      <p:sp>
        <p:nvSpPr>
          <p:cNvPr id="8" name="标题">
            <a:extLst>
              <a:ext uri="{FF2B5EF4-FFF2-40B4-BE49-F238E27FC236}">
                <a16:creationId xmlns:a16="http://schemas.microsoft.com/office/drawing/2014/main" id="{8FD5FF2D-3187-DEE7-C7ED-ED4F9E6BAFA9}"/>
              </a:ext>
            </a:extLst>
          </p:cNvPr>
          <p:cNvSpPr txBox="1"/>
          <p:nvPr>
            <p:custDataLst>
              <p:tags r:id="rId6"/>
            </p:custDataLst>
          </p:nvPr>
        </p:nvSpPr>
        <p:spPr>
          <a:xfrm>
            <a:off x="6017380" y="3369331"/>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搜索的主要过程</a:t>
            </a:r>
          </a:p>
        </p:txBody>
      </p:sp>
      <p:sp>
        <p:nvSpPr>
          <p:cNvPr id="9" name="内容">
            <a:extLst>
              <a:ext uri="{FF2B5EF4-FFF2-40B4-BE49-F238E27FC236}">
                <a16:creationId xmlns:a16="http://schemas.microsoft.com/office/drawing/2014/main" id="{5992EA02-82BB-FE03-102C-547300A59AD5}"/>
              </a:ext>
            </a:extLst>
          </p:cNvPr>
          <p:cNvSpPr txBox="1"/>
          <p:nvPr>
            <p:custDataLst>
              <p:tags r:id="rId7"/>
            </p:custDataLst>
          </p:nvPr>
        </p:nvSpPr>
        <p:spPr>
          <a:xfrm>
            <a:off x="5955468" y="3933787"/>
            <a:ext cx="5541433" cy="2571788"/>
          </a:xfrm>
          <a:prstGeom prst="rect">
            <a:avLst/>
          </a:prstGeom>
          <a:noFill/>
          <a:ln>
            <a:noFill/>
          </a:ln>
        </p:spPr>
        <p:txBody>
          <a:bodyPr spcFirstLastPara="1" wrap="square" lIns="60950" tIns="30466" rIns="60950" bIns="30466" anchor="t" anchorCtr="0">
            <a:normAutofit lnSpcReduction="10000"/>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1</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）从初始或目标状态出发，并将它作为当前状态。</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）扫描操作算子集，将适用当前状态的一些操作算子作用在其上来得到新的状态，并建立指向其父节点的指针。</a:t>
            </a:r>
          </a:p>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3</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）检查所生成的新状态是否满足结束状态，如果满足，则得到解，并可沿着有关指针从结束状态反向到达开始状态，给出一推理路径；否则，将新状态作为当前状态，返回第 </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2 </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步再进行搜索。</a:t>
            </a:r>
            <a:endParaRPr lang="en-US" sz="16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2" name="内容"/>
          <p:cNvSpPr txBox="1"/>
          <p:nvPr>
            <p:custDataLst>
              <p:tags r:id="rId2"/>
            </p:custDataLst>
          </p:nvPr>
        </p:nvSpPr>
        <p:spPr>
          <a:xfrm>
            <a:off x="389959" y="1099468"/>
            <a:ext cx="6619240" cy="4754476"/>
          </a:xfrm>
          <a:prstGeom prst="rect">
            <a:avLst/>
          </a:prstGeom>
          <a:noFill/>
        </p:spPr>
        <p:txBody>
          <a:bodyPr wrap="square">
            <a:normAutofit/>
          </a:bodyPr>
          <a:lstStyle/>
          <a:p>
            <a:pPr>
              <a:lnSpc>
                <a:spcPct val="150000"/>
              </a:lnSpc>
            </a:pPr>
            <a:r>
              <a:rPr lang="zh-CN" altLang="en-US" sz="2800" b="1" spc="160" dirty="0">
                <a:solidFill>
                  <a:schemeClr val="accent1"/>
                </a:solidFill>
                <a:ea typeface="思源黑体 CN" panose="020B0500000000000000" pitchFamily="34" charset="-122"/>
                <a:sym typeface="思源黑体 CN" panose="020B0500000000000000" pitchFamily="34" charset="-122"/>
              </a:rPr>
              <a:t>搜索策略的分类：</a:t>
            </a:r>
          </a:p>
        </p:txBody>
      </p:sp>
      <p:sp>
        <p:nvSpPr>
          <p:cNvPr id="3" name="Text1">
            <a:extLst>
              <a:ext uri="{FF2B5EF4-FFF2-40B4-BE49-F238E27FC236}">
                <a16:creationId xmlns:a16="http://schemas.microsoft.com/office/drawing/2014/main" id="{9F5372A2-6D90-32B4-9B56-D492C8D451DD}"/>
              </a:ext>
            </a:extLst>
          </p:cNvPr>
          <p:cNvSpPr txBox="1"/>
          <p:nvPr>
            <p:custDataLst>
              <p:tags r:id="rId3"/>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搜索</a:t>
            </a:r>
          </a:p>
        </p:txBody>
      </p:sp>
      <p:sp>
        <p:nvSpPr>
          <p:cNvPr id="5" name="左大括号 4">
            <a:extLst>
              <a:ext uri="{FF2B5EF4-FFF2-40B4-BE49-F238E27FC236}">
                <a16:creationId xmlns:a16="http://schemas.microsoft.com/office/drawing/2014/main" id="{7587E901-1BD8-DF07-D179-3939CA95DEE7}"/>
              </a:ext>
            </a:extLst>
          </p:cNvPr>
          <p:cNvSpPr/>
          <p:nvPr/>
        </p:nvSpPr>
        <p:spPr>
          <a:xfrm>
            <a:off x="626778" y="2747782"/>
            <a:ext cx="553085" cy="2352675"/>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D78150E-CC7C-AD78-A487-8D113D1A47CE}"/>
              </a:ext>
            </a:extLst>
          </p:cNvPr>
          <p:cNvSpPr txBox="1"/>
          <p:nvPr/>
        </p:nvSpPr>
        <p:spPr>
          <a:xfrm>
            <a:off x="4328885" y="2010706"/>
            <a:ext cx="1314353" cy="369332"/>
          </a:xfrm>
          <a:prstGeom prst="rect">
            <a:avLst/>
          </a:prstGeom>
          <a:noFill/>
        </p:spPr>
        <p:txBody>
          <a:bodyPr wrap="square" rtlCol="0">
            <a:spAutoFit/>
          </a:bodyPr>
          <a:lstStyle/>
          <a:p>
            <a:r>
              <a:rPr lang="zh-CN" altLang="en-US" b="1" dirty="0"/>
              <a:t>盲目搜索</a:t>
            </a:r>
            <a:endParaRPr lang="en-US" altLang="zh-CN" b="1" dirty="0"/>
          </a:p>
        </p:txBody>
      </p:sp>
      <p:sp>
        <p:nvSpPr>
          <p:cNvPr id="4" name="文本框 3">
            <a:extLst>
              <a:ext uri="{FF2B5EF4-FFF2-40B4-BE49-F238E27FC236}">
                <a16:creationId xmlns:a16="http://schemas.microsoft.com/office/drawing/2014/main" id="{7C3299D7-B838-BB87-2323-782F87B9A835}"/>
              </a:ext>
            </a:extLst>
          </p:cNvPr>
          <p:cNvSpPr txBox="1"/>
          <p:nvPr/>
        </p:nvSpPr>
        <p:spPr>
          <a:xfrm>
            <a:off x="5585700" y="1921619"/>
            <a:ext cx="5527656" cy="646331"/>
          </a:xfrm>
          <a:prstGeom prst="rect">
            <a:avLst/>
          </a:prstGeom>
          <a:noFill/>
        </p:spPr>
        <p:txBody>
          <a:bodyPr wrap="square" rtlCol="0">
            <a:spAutoFit/>
          </a:bodyPr>
          <a:lstStyle/>
          <a:p>
            <a:r>
              <a:rPr lang="zh-CN" altLang="en-US" dirty="0"/>
              <a:t>不考虑给定问题所具有的特定知识，系统根据事先确定好的某种固定排序依次调用规则或随机调用规则。</a:t>
            </a:r>
            <a:endParaRPr lang="en-US" altLang="zh-CN" dirty="0"/>
          </a:p>
        </p:txBody>
      </p:sp>
      <p:sp>
        <p:nvSpPr>
          <p:cNvPr id="12" name="文本框 11">
            <a:extLst>
              <a:ext uri="{FF2B5EF4-FFF2-40B4-BE49-F238E27FC236}">
                <a16:creationId xmlns:a16="http://schemas.microsoft.com/office/drawing/2014/main" id="{35A6F155-C3AB-162A-DEA2-B0B4F05CD2A7}"/>
              </a:ext>
            </a:extLst>
          </p:cNvPr>
          <p:cNvSpPr txBox="1"/>
          <p:nvPr/>
        </p:nvSpPr>
        <p:spPr>
          <a:xfrm>
            <a:off x="1178309" y="2373393"/>
            <a:ext cx="2933432" cy="369332"/>
          </a:xfrm>
          <a:prstGeom prst="rect">
            <a:avLst/>
          </a:prstGeom>
          <a:noFill/>
        </p:spPr>
        <p:txBody>
          <a:bodyPr wrap="square" rtlCol="0">
            <a:spAutoFit/>
          </a:bodyPr>
          <a:lstStyle/>
          <a:p>
            <a:r>
              <a:rPr lang="zh-CN" altLang="en-US" dirty="0"/>
              <a:t>根据是否使用启发式信息</a:t>
            </a:r>
            <a:endParaRPr lang="en-US" altLang="zh-CN" dirty="0"/>
          </a:p>
        </p:txBody>
      </p:sp>
      <p:cxnSp>
        <p:nvCxnSpPr>
          <p:cNvPr id="14" name="直接连接符 13">
            <a:extLst>
              <a:ext uri="{FF2B5EF4-FFF2-40B4-BE49-F238E27FC236}">
                <a16:creationId xmlns:a16="http://schemas.microsoft.com/office/drawing/2014/main" id="{EE21E087-8F98-50E3-148C-9AD37893D7DC}"/>
              </a:ext>
            </a:extLst>
          </p:cNvPr>
          <p:cNvCxnSpPr/>
          <p:nvPr/>
        </p:nvCxnSpPr>
        <p:spPr>
          <a:xfrm>
            <a:off x="1333500" y="2742725"/>
            <a:ext cx="260032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左大括号 15">
            <a:extLst>
              <a:ext uri="{FF2B5EF4-FFF2-40B4-BE49-F238E27FC236}">
                <a16:creationId xmlns:a16="http://schemas.microsoft.com/office/drawing/2014/main" id="{F46EBBD7-B1EC-506E-E9CD-1719EE01E8CA}"/>
              </a:ext>
            </a:extLst>
          </p:cNvPr>
          <p:cNvSpPr/>
          <p:nvPr/>
        </p:nvSpPr>
        <p:spPr>
          <a:xfrm>
            <a:off x="4028128" y="2257611"/>
            <a:ext cx="300757" cy="980341"/>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D3ECBEF-0EC3-97F2-581E-F72947F1DA23}"/>
              </a:ext>
            </a:extLst>
          </p:cNvPr>
          <p:cNvSpPr txBox="1"/>
          <p:nvPr/>
        </p:nvSpPr>
        <p:spPr>
          <a:xfrm>
            <a:off x="4332819" y="3049129"/>
            <a:ext cx="1534581" cy="369332"/>
          </a:xfrm>
          <a:prstGeom prst="rect">
            <a:avLst/>
          </a:prstGeom>
          <a:noFill/>
        </p:spPr>
        <p:txBody>
          <a:bodyPr wrap="square" rtlCol="0">
            <a:spAutoFit/>
          </a:bodyPr>
          <a:lstStyle/>
          <a:p>
            <a:r>
              <a:rPr lang="zh-CN" altLang="en-US" b="1" dirty="0"/>
              <a:t>启发式搜索</a:t>
            </a:r>
            <a:endParaRPr lang="en-US" altLang="zh-CN" b="1" dirty="0"/>
          </a:p>
        </p:txBody>
      </p:sp>
      <p:sp>
        <p:nvSpPr>
          <p:cNvPr id="18" name="文本框 17">
            <a:extLst>
              <a:ext uri="{FF2B5EF4-FFF2-40B4-BE49-F238E27FC236}">
                <a16:creationId xmlns:a16="http://schemas.microsoft.com/office/drawing/2014/main" id="{DF8EF5B5-E637-9AC9-8399-48430A377531}"/>
              </a:ext>
            </a:extLst>
          </p:cNvPr>
          <p:cNvSpPr txBox="1"/>
          <p:nvPr/>
        </p:nvSpPr>
        <p:spPr>
          <a:xfrm>
            <a:off x="1311840" y="4886266"/>
            <a:ext cx="2933432" cy="369332"/>
          </a:xfrm>
          <a:prstGeom prst="rect">
            <a:avLst/>
          </a:prstGeom>
          <a:noFill/>
        </p:spPr>
        <p:txBody>
          <a:bodyPr wrap="square" rtlCol="0">
            <a:spAutoFit/>
          </a:bodyPr>
          <a:lstStyle/>
          <a:p>
            <a:r>
              <a:rPr lang="zh-CN" altLang="en-US" dirty="0"/>
              <a:t>根据问题的表示方法</a:t>
            </a:r>
            <a:endParaRPr lang="en-US" altLang="zh-CN" dirty="0"/>
          </a:p>
        </p:txBody>
      </p:sp>
      <p:cxnSp>
        <p:nvCxnSpPr>
          <p:cNvPr id="19" name="直接连接符 18">
            <a:extLst>
              <a:ext uri="{FF2B5EF4-FFF2-40B4-BE49-F238E27FC236}">
                <a16:creationId xmlns:a16="http://schemas.microsoft.com/office/drawing/2014/main" id="{58AFBDCE-B13A-9FE9-D2F8-FA437BC8ACA0}"/>
              </a:ext>
            </a:extLst>
          </p:cNvPr>
          <p:cNvCxnSpPr/>
          <p:nvPr/>
        </p:nvCxnSpPr>
        <p:spPr>
          <a:xfrm>
            <a:off x="1249887" y="5255598"/>
            <a:ext cx="260032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左大括号 19">
            <a:extLst>
              <a:ext uri="{FF2B5EF4-FFF2-40B4-BE49-F238E27FC236}">
                <a16:creationId xmlns:a16="http://schemas.microsoft.com/office/drawing/2014/main" id="{9369DEA5-F209-A528-25AF-7D5202060B86}"/>
              </a:ext>
            </a:extLst>
          </p:cNvPr>
          <p:cNvSpPr/>
          <p:nvPr/>
        </p:nvSpPr>
        <p:spPr>
          <a:xfrm>
            <a:off x="3944515" y="4770484"/>
            <a:ext cx="300757" cy="980341"/>
          </a:xfrm>
          <a:prstGeom prst="leftBrace">
            <a:avLst/>
          </a:prstGeom>
          <a:no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0524E3A3-9D42-ADA1-4AAD-E8F065FD17E9}"/>
              </a:ext>
            </a:extLst>
          </p:cNvPr>
          <p:cNvSpPr txBox="1"/>
          <p:nvPr/>
        </p:nvSpPr>
        <p:spPr>
          <a:xfrm>
            <a:off x="4315173" y="4555096"/>
            <a:ext cx="1780827" cy="369332"/>
          </a:xfrm>
          <a:prstGeom prst="rect">
            <a:avLst/>
          </a:prstGeom>
          <a:noFill/>
        </p:spPr>
        <p:txBody>
          <a:bodyPr wrap="square" rtlCol="0">
            <a:spAutoFit/>
          </a:bodyPr>
          <a:lstStyle/>
          <a:p>
            <a:r>
              <a:rPr lang="zh-CN" altLang="en-US" b="1" dirty="0"/>
              <a:t>状态空间搜索</a:t>
            </a:r>
            <a:endParaRPr lang="en-US" altLang="zh-CN" b="1" dirty="0"/>
          </a:p>
        </p:txBody>
      </p:sp>
      <p:sp>
        <p:nvSpPr>
          <p:cNvPr id="22" name="文本框 21">
            <a:extLst>
              <a:ext uri="{FF2B5EF4-FFF2-40B4-BE49-F238E27FC236}">
                <a16:creationId xmlns:a16="http://schemas.microsoft.com/office/drawing/2014/main" id="{1088F17F-4912-5261-E2DB-C7EA58224180}"/>
              </a:ext>
            </a:extLst>
          </p:cNvPr>
          <p:cNvSpPr txBox="1"/>
          <p:nvPr/>
        </p:nvSpPr>
        <p:spPr>
          <a:xfrm>
            <a:off x="4245272" y="5634491"/>
            <a:ext cx="1780827" cy="369332"/>
          </a:xfrm>
          <a:prstGeom prst="rect">
            <a:avLst/>
          </a:prstGeom>
          <a:noFill/>
        </p:spPr>
        <p:txBody>
          <a:bodyPr wrap="square" rtlCol="0">
            <a:spAutoFit/>
          </a:bodyPr>
          <a:lstStyle/>
          <a:p>
            <a:r>
              <a:rPr lang="zh-CN" altLang="en-US" b="1" dirty="0"/>
              <a:t>与或树搜索</a:t>
            </a:r>
            <a:endParaRPr lang="en-US" altLang="zh-CN" b="1" dirty="0"/>
          </a:p>
        </p:txBody>
      </p:sp>
      <p:sp>
        <p:nvSpPr>
          <p:cNvPr id="23" name="文本框 22">
            <a:extLst>
              <a:ext uri="{FF2B5EF4-FFF2-40B4-BE49-F238E27FC236}">
                <a16:creationId xmlns:a16="http://schemas.microsoft.com/office/drawing/2014/main" id="{53B03980-FA79-0EAB-B7AC-97CAC8E96F94}"/>
              </a:ext>
            </a:extLst>
          </p:cNvPr>
          <p:cNvSpPr txBox="1"/>
          <p:nvPr/>
        </p:nvSpPr>
        <p:spPr>
          <a:xfrm>
            <a:off x="5643238" y="2813102"/>
            <a:ext cx="5821353" cy="923330"/>
          </a:xfrm>
          <a:prstGeom prst="rect">
            <a:avLst/>
          </a:prstGeom>
          <a:noFill/>
        </p:spPr>
        <p:txBody>
          <a:bodyPr wrap="square" rtlCol="0">
            <a:spAutoFit/>
          </a:bodyPr>
          <a:lstStyle/>
          <a:p>
            <a:r>
              <a:rPr lang="zh-CN" altLang="en-US" dirty="0"/>
              <a:t>启发式搜索考虑问题领域可应用的知识，动态地确定规则的排序，优先调用较合适的规则加速问题的求解过程，使搜索朝着最有希望的方向前进，找到最优解。</a:t>
            </a:r>
            <a:endParaRPr lang="en-US" altLang="zh-CN" dirty="0"/>
          </a:p>
        </p:txBody>
      </p:sp>
      <p:sp>
        <p:nvSpPr>
          <p:cNvPr id="24" name="文本框 23">
            <a:extLst>
              <a:ext uri="{FF2B5EF4-FFF2-40B4-BE49-F238E27FC236}">
                <a16:creationId xmlns:a16="http://schemas.microsoft.com/office/drawing/2014/main" id="{ABD79DFB-7975-3E17-F57D-67E8FE06AE63}"/>
              </a:ext>
            </a:extLst>
          </p:cNvPr>
          <p:cNvSpPr txBox="1"/>
          <p:nvPr/>
        </p:nvSpPr>
        <p:spPr>
          <a:xfrm>
            <a:off x="5840146" y="4558342"/>
            <a:ext cx="5527656" cy="369332"/>
          </a:xfrm>
          <a:prstGeom prst="rect">
            <a:avLst/>
          </a:prstGeom>
          <a:noFill/>
        </p:spPr>
        <p:txBody>
          <a:bodyPr wrap="square" rtlCol="0">
            <a:spAutoFit/>
          </a:bodyPr>
          <a:lstStyle/>
          <a:p>
            <a:r>
              <a:rPr lang="zh-CN" altLang="en-US" dirty="0"/>
              <a:t>是指用状态空间法来求解问题所进行的搜索</a:t>
            </a:r>
            <a:endParaRPr lang="en-US" altLang="zh-CN" dirty="0"/>
          </a:p>
        </p:txBody>
      </p:sp>
      <p:sp>
        <p:nvSpPr>
          <p:cNvPr id="25" name="文本框 24">
            <a:extLst>
              <a:ext uri="{FF2B5EF4-FFF2-40B4-BE49-F238E27FC236}">
                <a16:creationId xmlns:a16="http://schemas.microsoft.com/office/drawing/2014/main" id="{DB17AA18-8AAE-50C7-BDDA-6BF22807392F}"/>
              </a:ext>
            </a:extLst>
          </p:cNvPr>
          <p:cNvSpPr txBox="1"/>
          <p:nvPr/>
        </p:nvSpPr>
        <p:spPr>
          <a:xfrm>
            <a:off x="5642930" y="5678241"/>
            <a:ext cx="5527656" cy="369332"/>
          </a:xfrm>
          <a:prstGeom prst="rect">
            <a:avLst/>
          </a:prstGeom>
          <a:noFill/>
        </p:spPr>
        <p:txBody>
          <a:bodyPr wrap="square" rtlCol="0">
            <a:spAutoFit/>
          </a:bodyPr>
          <a:lstStyle/>
          <a:p>
            <a:r>
              <a:rPr lang="zh-CN" altLang="en-US" dirty="0"/>
              <a:t>用问题归约法来求解问题时进行的搜索。</a:t>
            </a:r>
            <a:endParaRPr lang="en-US" altLang="zh-CN" dirty="0"/>
          </a:p>
        </p:txBody>
      </p:sp>
    </p:spTree>
    <p:extLst>
      <p:ext uri="{BB962C8B-B14F-4D97-AF65-F5344CB8AC3E}">
        <p14:creationId xmlns:p14="http://schemas.microsoft.com/office/powerpoint/2010/main" val="45678966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5955468" y="1200150"/>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回溯策略</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盲 目 搜 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圆形迷宫俯视图">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3353"/>
            <a:ext cx="4334932"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5955468" y="1735726"/>
            <a:ext cx="5541433" cy="3445874"/>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带回溯策略的搜索是从初始状态出发，不停地、试探性地寻找路径，直到到达目标状态或遇到不可解节点，即“死胡同”为止。</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marL="285750" indent="-285750">
              <a:lnSpc>
                <a:spcPct val="150000"/>
              </a:lnSpc>
              <a:buFont typeface="Arial" panose="020B0604020202020204" pitchFamily="34" charset="0"/>
              <a:buChar char="•"/>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如果到达目标状态，就成功退出搜索，返回解题路径。</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marL="285750" indent="-285750">
              <a:lnSpc>
                <a:spcPct val="150000"/>
              </a:lnSpc>
              <a:buFont typeface="Arial" panose="020B0604020202020204" pitchFamily="34" charset="0"/>
              <a:buChar char="•"/>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若遇到不可解节点，就回溯到路径中最近的父节点上，查看该节点是否还有其他的子节点未被扩展。若有，则沿这些子节点继续搜索。</a:t>
            </a:r>
            <a:endPar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endPar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回溯是状态空间搜索的基本算法思想。各种图搜索算法，包括宽度优先搜索、深度优先搜索、最好优先搜索，都含有回溯的思想。</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95009193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宽度优先搜索</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刻花玻璃油灯烛台">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930" y="1563353"/>
            <a:ext cx="4292635" cy="2889954"/>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500"/>
                  </a:spcAft>
                </a:pP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宽度优先搜索是指从初始节点</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baseline="-250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开始，向下逐层搜索，在</a:t>
                </a:r>
                <a:r>
                  <a:rPr lang="en-US" altLang="zh-CN" sz="1400" i="1" kern="100" dirty="0">
                    <a:effectLst/>
                    <a:latin typeface="Calibri" panose="020F0502020204030204" pitchFamily="34" charset="0"/>
                    <a:ea typeface="宋体" panose="02010600030101010101" pitchFamily="2" charset="-122"/>
                    <a:cs typeface="Times New Roman" panose="02020603050405020304" pitchFamily="18" charset="0"/>
                  </a:rPr>
                  <a:t>n</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层节点未搜索完之前，不进入</a:t>
                </a:r>
                <a:r>
                  <a:rPr lang="zh-TW" altLang="zh-CN" sz="1400" i="1" kern="100" dirty="0">
                    <a:effectLst/>
                    <a:latin typeface="Calibri" panose="020F0502020204030204" pitchFamily="34" charset="0"/>
                    <a:ea typeface="宋体" panose="02010600030101010101" pitchFamily="2" charset="-122"/>
                    <a:cs typeface="宋体" panose="02010600030101010101" pitchFamily="2" charset="-122"/>
                  </a:rPr>
                  <a:t>n</a:t>
                </a:r>
                <a:r>
                  <a:rPr lang="zh-TW" altLang="zh-CN" sz="14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层搜索</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同层节点的搜索次序可以任意</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即先按生成规则生成第</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层节点，在该层全部节点中沿宽（广</a:t>
                </a:r>
                <a:r>
                  <a:rPr lang="en-US" altLang="zh-CN" sz="14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度进行横向扫描，检查目标节点</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baseline="-25000">
                            <a:effectLst/>
                            <a:latin typeface="Cambria Math" panose="02040503050406030204" pitchFamily="18" charset="0"/>
                            <a:ea typeface="宋体" panose="02010600030101010101" pitchFamily="2" charset="-122"/>
                            <a:cs typeface="Times New Roman" panose="02020603050405020304" pitchFamily="18" charset="0"/>
                          </a:rPr>
                          <m:t>𝑔</m:t>
                        </m:r>
                      </m:sub>
                    </m:sSub>
                  </m:oMath>
                </a14:m>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是否在这些子节点中</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若没有</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，则再将所有第</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层节点逐一扩展，得到第</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层节点，并逐一检查第</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层节点中是否包含有</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baseline="-25000">
                            <a:effectLst/>
                            <a:latin typeface="Cambria Math" panose="02040503050406030204" pitchFamily="18" charset="0"/>
                            <a:ea typeface="宋体" panose="02010600030101010101" pitchFamily="2" charset="-122"/>
                            <a:cs typeface="Times New Roman" panose="02020603050405020304" pitchFamily="18" charset="0"/>
                          </a:rPr>
                          <m:t>𝑔</m:t>
                        </m:r>
                      </m:sub>
                    </m:sSub>
                  </m:oMath>
                </a14:m>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 如此依次按照生成</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检查</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扩展的原则进行下去</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，直到发现</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400" i="1" kern="100" baseline="-25000">
                            <a:effectLst/>
                            <a:latin typeface="Cambria Math" panose="02040503050406030204" pitchFamily="18" charset="0"/>
                            <a:ea typeface="宋体" panose="02010600030101010101" pitchFamily="2" charset="-122"/>
                            <a:cs typeface="Times New Roman" panose="02020603050405020304" pitchFamily="18" charset="0"/>
                          </a:rPr>
                          <m:t>𝑔</m:t>
                        </m:r>
                      </m:sub>
                    </m:sSub>
                  </m:oMath>
                </a14:m>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为止</a:t>
                </a:r>
                <a:r>
                  <a:rPr lang="zh-CN" altLang="zh-CN" sz="1400" kern="100" dirty="0">
                    <a:effectLst/>
                    <a:latin typeface="Calibri" panose="020F0502020204030204" pitchFamily="34" charset="0"/>
                    <a:ea typeface="微软雅黑" panose="020B0503020204020204" pitchFamily="34" charset="-122"/>
                    <a:cs typeface="微软雅黑" panose="020B0503020204020204" pitchFamily="34" charset="-122"/>
                  </a:rPr>
                  <a:t>。</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6096000" y="2146469"/>
                <a:ext cx="5541433" cy="2682705"/>
              </a:xfrm>
              <a:prstGeom prst="rect">
                <a:avLst/>
              </a:prstGeom>
              <a:blipFill>
                <a:blip r:embed="rId10"/>
                <a:stretch>
                  <a:fillRect l="-880" r="-880"/>
                </a:stretch>
              </a:blipFill>
              <a:ln>
                <a:noFill/>
              </a:ln>
            </p:spPr>
            <p:txBody>
              <a:bodyPr/>
              <a:lstStyle/>
              <a:p>
                <a:r>
                  <a:rPr lang="zh-CN" altLang="en-US">
                    <a:noFill/>
                  </a:rPr>
                  <a:t> </a:t>
                </a:r>
              </a:p>
            </p:txBody>
          </p:sp>
        </mc:Fallback>
      </mc:AlternateContent>
      <p:sp>
        <p:nvSpPr>
          <p:cNvPr id="6" name="Text1">
            <a:extLst>
              <a:ext uri="{FF2B5EF4-FFF2-40B4-BE49-F238E27FC236}">
                <a16:creationId xmlns:a16="http://schemas.microsoft.com/office/drawing/2014/main" id="{48A46136-D1F3-B4AE-CD0A-EF9E7EFF607E}"/>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盲 目 搜 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2384641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深度优先搜索</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数据的抽象背景">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930" y="1801026"/>
            <a:ext cx="4292635" cy="2414607"/>
          </a:xfrm>
          <a:prstGeom prst="rect">
            <a:avLst/>
          </a:prstGeom>
        </p:spPr>
      </p:pic>
      <mc:AlternateContent xmlns:mc="http://schemas.openxmlformats.org/markup-compatibility/2006" xmlns:a14="http://schemas.microsoft.com/office/drawing/2010/main">
        <mc:Choice Requires="a14">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700"/>
                  </a:spcAft>
                </a:pPr>
                <a:r>
                  <a:rPr lang="zh-TW" altLang="zh-CN" sz="1400" kern="100" dirty="0">
                    <a:latin typeface="Calibri" panose="020F0502020204030204" pitchFamily="34" charset="0"/>
                    <a:ea typeface="宋体" panose="02010600030101010101" pitchFamily="2" charset="-122"/>
                    <a:cs typeface="宋体" panose="02010600030101010101" pitchFamily="2" charset="-122"/>
                  </a:rPr>
                  <a:t>深度优先搜索是一种一直向下的搜索策略</a:t>
                </a:r>
                <a:r>
                  <a:rPr lang="zh-TW" altLang="zh-CN" sz="1400" kern="100" dirty="0">
                    <a:latin typeface="Calibri" panose="020F0502020204030204" pitchFamily="34" charset="0"/>
                    <a:ea typeface="微软雅黑" panose="020B0503020204020204" pitchFamily="34" charset="-122"/>
                    <a:cs typeface="微软雅黑" panose="020B0503020204020204" pitchFamily="34" charset="-122"/>
                  </a:rPr>
                  <a:t>。</a:t>
                </a:r>
                <a:r>
                  <a:rPr lang="zh-TW" altLang="zh-CN" sz="1400" kern="100" dirty="0">
                    <a:latin typeface="Calibri" panose="020F0502020204030204" pitchFamily="34" charset="0"/>
                    <a:ea typeface="宋体" panose="02010600030101010101" pitchFamily="2" charset="-122"/>
                    <a:cs typeface="宋体" panose="02010600030101010101" pitchFamily="2" charset="-122"/>
                  </a:rPr>
                  <a:t>具体来说，是从初节点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𝑆</m:t>
                        </m:r>
                      </m:e>
                      <m:sub>
                        <m:r>
                          <a:rPr lang="en-US" altLang="zh-CN" sz="1400" i="1" kern="100" baseline="-25000">
                            <a:latin typeface="Cambria Math" panose="02040503050406030204" pitchFamily="18" charset="0"/>
                            <a:cs typeface="Times New Roman" panose="02020603050405020304" pitchFamily="18" charset="0"/>
                          </a:rPr>
                          <m:t>0</m:t>
                        </m:r>
                      </m:sub>
                    </m:sSub>
                  </m:oMath>
                </a14:m>
                <a:r>
                  <a:rPr lang="zh-TW" altLang="zh-CN" sz="1400" kern="100" dirty="0">
                    <a:latin typeface="Calibri" panose="020F0502020204030204" pitchFamily="34" charset="0"/>
                    <a:ea typeface="宋体" panose="02010600030101010101" pitchFamily="2" charset="-122"/>
                    <a:cs typeface="宋体" panose="02010600030101010101" pitchFamily="2" charset="-122"/>
                  </a:rPr>
                  <a:t>开始，按生成规则生成下一级各子节点，检查是否出现目标节点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𝑆</m:t>
                        </m:r>
                      </m:e>
                      <m:sub>
                        <m:r>
                          <a:rPr lang="en-US" altLang="zh-CN" sz="1400" i="1" kern="100" baseline="-25000">
                            <a:latin typeface="Cambria Math" panose="02040503050406030204" pitchFamily="18" charset="0"/>
                            <a:cs typeface="Times New Roman" panose="02020603050405020304" pitchFamily="18" charset="0"/>
                          </a:rPr>
                          <m:t>𝑔</m:t>
                        </m:r>
                      </m:sub>
                    </m:sSub>
                  </m:oMath>
                </a14:m>
                <a:r>
                  <a:rPr lang="zh-CN" altLang="zh-CN" sz="1400" kern="100" dirty="0">
                    <a:latin typeface="Calibri" panose="020F0502020204030204" pitchFamily="34" charset="0"/>
                    <a:cs typeface="宋体" panose="02010600030101010101" pitchFamily="2" charset="-122"/>
                  </a:rPr>
                  <a:t>；</a:t>
                </a:r>
                <a:r>
                  <a:rPr lang="zh-TW" altLang="zh-CN" sz="1400" kern="100" dirty="0">
                    <a:latin typeface="Calibri" panose="020F0502020204030204" pitchFamily="34" charset="0"/>
                    <a:ea typeface="宋体" panose="02010600030101010101" pitchFamily="2" charset="-122"/>
                    <a:cs typeface="宋体" panose="02010600030101010101" pitchFamily="2" charset="-122"/>
                  </a:rPr>
                  <a:t>若未出现，则按</a:t>
                </a:r>
                <a:r>
                  <a:rPr lang="zh-CN" altLang="zh-CN" sz="1400" kern="100" dirty="0">
                    <a:latin typeface="Calibri" panose="020F0502020204030204" pitchFamily="34" charset="0"/>
                    <a:cs typeface="宋体" panose="02010600030101010101" pitchFamily="2" charset="-122"/>
                  </a:rPr>
                  <a:t>“最晚</a:t>
                </a:r>
                <a:r>
                  <a:rPr lang="zh-TW" altLang="zh-CN" sz="1400" kern="100" dirty="0">
                    <a:latin typeface="Calibri" panose="020F0502020204030204" pitchFamily="34" charset="0"/>
                    <a:ea typeface="宋体" panose="02010600030101010101" pitchFamily="2" charset="-122"/>
                    <a:cs typeface="宋体" panose="02010600030101010101" pitchFamily="2" charset="-122"/>
                  </a:rPr>
                  <a:t>生成的子节点优先扩展”的原则，用生成规则生成再下一级的子节点，再检查是否出现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𝑆</m:t>
                        </m:r>
                      </m:e>
                      <m:sub>
                        <m:r>
                          <a:rPr lang="en-US" altLang="zh-CN" sz="1600" i="1" kern="100" baseline="-25000">
                            <a:latin typeface="Cambria Math" panose="02040503050406030204" pitchFamily="18" charset="0"/>
                            <a:cs typeface="Times New Roman" panose="02020603050405020304" pitchFamily="18" charset="0"/>
                          </a:rPr>
                          <m:t>𝑔</m:t>
                        </m:r>
                      </m:sub>
                    </m:sSub>
                  </m:oMath>
                </a14:m>
                <a:r>
                  <a:rPr lang="zh-CN" altLang="zh-CN" sz="1400" kern="100" dirty="0">
                    <a:latin typeface="Calibri" panose="020F0502020204030204" pitchFamily="34" charset="0"/>
                    <a:cs typeface="宋体" panose="02010600030101010101" pitchFamily="2" charset="-122"/>
                  </a:rPr>
                  <a:t>；</a:t>
                </a:r>
                <a:r>
                  <a:rPr lang="zh-TW" altLang="zh-CN" sz="1400" kern="100" dirty="0">
                    <a:latin typeface="Calibri" panose="020F0502020204030204" pitchFamily="34" charset="0"/>
                    <a:ea typeface="宋体" panose="02010600030101010101" pitchFamily="2" charset="-122"/>
                    <a:cs typeface="宋体" panose="02010600030101010101" pitchFamily="2" charset="-122"/>
                  </a:rPr>
                  <a:t>若仍未出现，则再扩展最晚生成的子节点</a:t>
                </a:r>
                <a:r>
                  <a:rPr lang="zh-TW" altLang="zh-CN" sz="1400" kern="100" dirty="0">
                    <a:latin typeface="Calibri" panose="020F0502020204030204" pitchFamily="34" charset="0"/>
                    <a:ea typeface="微软雅黑" panose="020B0503020204020204" pitchFamily="34" charset="-122"/>
                    <a:cs typeface="微软雅黑" panose="020B0503020204020204" pitchFamily="34" charset="-122"/>
                  </a:rPr>
                  <a:t>。</a:t>
                </a:r>
                <a:r>
                  <a:rPr lang="zh-TW" altLang="zh-CN" sz="1400" kern="100" dirty="0">
                    <a:latin typeface="Calibri" panose="020F0502020204030204" pitchFamily="34" charset="0"/>
                    <a:ea typeface="宋体" panose="02010600030101010101" pitchFamily="2" charset="-122"/>
                    <a:cs typeface="宋体" panose="02010600030101010101" pitchFamily="2" charset="-122"/>
                  </a:rPr>
                  <a:t>如此下去，沿着最晚生成的子节点分支，逐级纵向深入捜索</a:t>
                </a:r>
                <a:r>
                  <a:rPr lang="zh-TW" altLang="zh-CN" sz="1400" kern="100" dirty="0">
                    <a:latin typeface="Calibri" panose="020F0502020204030204" pitchFamily="34" charset="0"/>
                    <a:ea typeface="微软雅黑" panose="020B0503020204020204" pitchFamily="34" charset="-122"/>
                    <a:cs typeface="微软雅黑" panose="020B0503020204020204" pitchFamily="34" charset="-122"/>
                  </a:rPr>
                  <a:t>。</a:t>
                </a:r>
                <a:endParaRPr lang="zh-CN" altLang="zh-CN" sz="1400" kern="100" dirty="0">
                  <a:latin typeface="Calibri" panose="020F0502020204030204" pitchFamily="34" charset="0"/>
                  <a:cs typeface="Times New Roman" panose="02020603050405020304" pitchFamily="18" charset="0"/>
                </a:endParaRPr>
              </a:p>
            </p:txBody>
          </p:sp>
        </mc:Choice>
        <mc:Fallback xmlns="">
          <p:sp>
            <p:nvSpPr>
              <p:cNvPr id="3" name="内容">
                <a:extLst>
                  <a:ext uri="{FF2B5EF4-FFF2-40B4-BE49-F238E27FC236}">
                    <a16:creationId xmlns:a16="http://schemas.microsoft.com/office/drawing/2014/main" id="{F666B692-76E0-F369-A6AC-4C2420AF42CC}"/>
                  </a:ext>
                </a:extLst>
              </p:cNvPr>
              <p:cNvSpPr txBox="1">
                <a:spLocks noRot="1" noChangeAspect="1" noMove="1" noResize="1" noEditPoints="1" noAdjustHandles="1" noChangeArrowheads="1" noChangeShapeType="1" noTextEdit="1"/>
              </p:cNvSpPr>
              <p:nvPr>
                <p:custDataLst>
                  <p:tags r:id="rId9"/>
                </p:custDataLst>
              </p:nvPr>
            </p:nvSpPr>
            <p:spPr>
              <a:xfrm>
                <a:off x="6096000" y="2146469"/>
                <a:ext cx="5541433" cy="2682705"/>
              </a:xfrm>
              <a:prstGeom prst="rect">
                <a:avLst/>
              </a:prstGeom>
              <a:blipFill>
                <a:blip r:embed="rId10"/>
                <a:stretch>
                  <a:fillRect l="-880" r="-880"/>
                </a:stretch>
              </a:blipFill>
              <a:ln>
                <a:noFill/>
              </a:ln>
            </p:spPr>
            <p:txBody>
              <a:bodyPr/>
              <a:lstStyle/>
              <a:p>
                <a:r>
                  <a:rPr lang="zh-CN" altLang="en-US">
                    <a:noFill/>
                  </a:rPr>
                  <a:t> </a:t>
                </a:r>
              </a:p>
            </p:txBody>
          </p:sp>
        </mc:Fallback>
      </mc:AlternateContent>
      <p:sp>
        <p:nvSpPr>
          <p:cNvPr id="6" name="Text1">
            <a:extLst>
              <a:ext uri="{FF2B5EF4-FFF2-40B4-BE49-F238E27FC236}">
                <a16:creationId xmlns:a16="http://schemas.microsoft.com/office/drawing/2014/main" id="{48A46136-D1F3-B4AE-CD0A-EF9E7EFF607E}"/>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盲 目 搜 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403911717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最好优先搜索 </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电波图形">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930" y="1621479"/>
            <a:ext cx="4292635" cy="2773702"/>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6000" y="2146469"/>
            <a:ext cx="5541433" cy="2682705"/>
          </a:xfrm>
          <a:prstGeom prst="rect">
            <a:avLst/>
          </a:prstGeom>
          <a:noFill/>
          <a:ln>
            <a:noFill/>
          </a:ln>
        </p:spPr>
        <p:txBody>
          <a:bodyPr spcFirstLastPara="1" wrap="square" lIns="60950" tIns="30466" rIns="60950" bIns="30466" anchor="t" anchorCtr="0">
            <a:normAutofit lnSpcReduction="10000"/>
          </a:bodyPr>
          <a:lstStyle/>
          <a:p>
            <a:pPr indent="266700" algn="just">
              <a:lnSpc>
                <a:spcPct val="150000"/>
              </a:lnSpc>
              <a:spcAft>
                <a:spcPts val="700"/>
              </a:spcAft>
            </a:pPr>
            <a:r>
              <a:rPr lang="zh-TW" altLang="en-US" sz="1600" kern="100" dirty="0">
                <a:latin typeface="Calibri" panose="020F0502020204030204" pitchFamily="34" charset="0"/>
                <a:ea typeface="宋体" panose="02010600030101010101" pitchFamily="2" charset="-122"/>
                <a:cs typeface="宋体" panose="02010600030101010101" pitchFamily="2" charset="-122"/>
              </a:rPr>
              <a:t>最好优先搜索（</a:t>
            </a:r>
            <a:r>
              <a:rPr lang="en-US" altLang="zh-TW" sz="1600" kern="100" dirty="0">
                <a:latin typeface="Calibri" panose="020F0502020204030204" pitchFamily="34" charset="0"/>
                <a:ea typeface="宋体" panose="02010600030101010101" pitchFamily="2" charset="-122"/>
                <a:cs typeface="宋体" panose="02010600030101010101" pitchFamily="2" charset="-122"/>
              </a:rPr>
              <a:t>best-first search</a:t>
            </a:r>
            <a:r>
              <a:rPr lang="zh-TW" altLang="en-US" sz="1600" kern="100" dirty="0">
                <a:latin typeface="Calibri" panose="020F0502020204030204" pitchFamily="34" charset="0"/>
                <a:ea typeface="宋体" panose="02010600030101010101" pitchFamily="2" charset="-122"/>
                <a:cs typeface="宋体" panose="02010600030101010101" pitchFamily="2" charset="-122"/>
              </a:rPr>
              <a:t>）是一种基于估价函数的启发式搜索算法。</a:t>
            </a:r>
            <a:r>
              <a:rPr lang="zh-CN" altLang="en-US" sz="1600" kern="100" dirty="0">
                <a:latin typeface="Calibri" panose="020F0502020204030204" pitchFamily="34" charset="0"/>
                <a:ea typeface="宋体" panose="02010600030101010101" pitchFamily="2" charset="-122"/>
                <a:cs typeface="宋体" panose="02010600030101010101" pitchFamily="2" charset="-122"/>
              </a:rPr>
              <a:t>最好优先搜索通过启发式函数来估计扩展节点的“价值”，并优先搜索“价值”最高的节点。最好优先搜索通常应用于图搜索等问题中。在执行搜索操作时，最好优先搜索会先评估初始节点，并计算出每一个相邻节点的优先级。由于最好优先搜索只选择优先级最高的节点进行扩展，因此可以在搜索过程中尽早发现最优解。</a:t>
            </a:r>
            <a:endParaRPr lang="zh-CN" altLang="zh-CN" sz="1600"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盲 目 搜 索</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379570287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AIGCCREATORID" val="AIGC生成内容仅供参考-2024/4/27 11:48:05 -0"/>
  <p:tag name="TAG_CONTENT_TYPE" val="1标题1内容1图"/>
  <p:tag name="YOO_CHAPTER_ID" val="4"/>
  <p:tag name="YOO_CHATPAGE_TYPE" val="YOO_CHATPAGE_CONTENT"/>
  <p:tag name="YOO_SECTION_ID" val="0"/>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13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141.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43.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14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8.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9.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937</TotalTime>
  <Words>2851</Words>
  <Application>Microsoft Office PowerPoint</Application>
  <PresentationFormat>宽屏</PresentationFormat>
  <Paragraphs>147</Paragraphs>
  <Slides>21</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21</vt:i4>
      </vt:variant>
    </vt:vector>
  </HeadingPairs>
  <TitlesOfParts>
    <vt:vector size="39" baseType="lpstr">
      <vt:lpstr>Muli</vt:lpstr>
      <vt:lpstr>等线</vt:lpstr>
      <vt:lpstr>思源黑体 CN</vt:lpstr>
      <vt:lpstr>宋体</vt:lpstr>
      <vt:lpstr>微软雅黑</vt:lpstr>
      <vt:lpstr>Arial</vt:lpstr>
      <vt:lpstr>Calibri</vt:lpstr>
      <vt:lpstr>Calibri Light</vt:lpstr>
      <vt:lpstr>Cambria Math</vt:lpstr>
      <vt:lpstr>Franklin Gothic Book</vt:lpstr>
      <vt:lpstr>Franklin Gothic Medium</vt:lpstr>
      <vt:lpstr>Open Sans</vt:lpstr>
      <vt:lpstr>Roboto Light</vt:lpstr>
      <vt:lpstr>Times New Roman</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208</cp:revision>
  <dcterms:created xsi:type="dcterms:W3CDTF">2024-04-27T03:08:09Z</dcterms:created>
  <dcterms:modified xsi:type="dcterms:W3CDTF">2024-05-21T05:57:09Z</dcterms:modified>
</cp:coreProperties>
</file>